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8288000" cy="10287000"/>
  <p:notesSz cx="6858000" cy="9144000"/>
  <p:embeddedFontLst>
    <p:embeddedFont>
      <p:font typeface="Calibri" panose="020F0502020204030204" pitchFamily="34" charset="0"/>
      <p:regular r:id="rId23"/>
      <p:bold r:id="rId24"/>
      <p:italic r:id="rId25"/>
      <p:boldItalic r:id="rId26"/>
    </p:embeddedFont>
    <p:embeddedFont>
      <p:font typeface="Canva Sans Bold" panose="020B0604020202020204" charset="0"/>
      <p:regular r:id="rId27"/>
    </p:embeddedFont>
    <p:embeddedFont>
      <p:font typeface="DM Sans" pitchFamily="2" charset="0"/>
      <p:regular r:id="rId28"/>
      <p:bold r:id="rId29"/>
      <p:italic r:id="rId30"/>
      <p:boldItalic r:id="rId31"/>
    </p:embeddedFont>
    <p:embeddedFont>
      <p:font typeface="DM Sans Bold" charset="0"/>
      <p:regular r:id="rId32"/>
      <p:bold r:id="rId33"/>
    </p:embeddedFont>
    <p:embeddedFont>
      <p:font typeface="Segoe UI" panose="020B0502040204020203"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27FCD9-8A96-481E-A5D2-F15DFF99715E}" v="2" dt="2023-07-07T16:32:24.7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46169" autoAdjust="0"/>
  </p:normalViewPr>
  <p:slideViewPr>
    <p:cSldViewPr>
      <p:cViewPr varScale="1">
        <p:scale>
          <a:sx n="34" d="100"/>
          <a:sy n="34" d="100"/>
        </p:scale>
        <p:origin x="2874" y="12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font" Target="fonts/font12.fntdata"/><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m Davis" userId="2d3887ae-cbb7-46f5-a696-e19681274d31" providerId="ADAL" clId="{5127FCD9-8A96-481E-A5D2-F15DFF99715E}"/>
    <pc:docChg chg="modSld">
      <pc:chgData name="Kim Davis" userId="2d3887ae-cbb7-46f5-a696-e19681274d31" providerId="ADAL" clId="{5127FCD9-8A96-481E-A5D2-F15DFF99715E}" dt="2023-07-07T16:32:28.367" v="124"/>
      <pc:docMkLst>
        <pc:docMk/>
      </pc:docMkLst>
      <pc:sldChg chg="modNotesTx">
        <pc:chgData name="Kim Davis" userId="2d3887ae-cbb7-46f5-a696-e19681274d31" providerId="ADAL" clId="{5127FCD9-8A96-481E-A5D2-F15DFF99715E}" dt="2023-07-07T16:18:49.503" v="0"/>
        <pc:sldMkLst>
          <pc:docMk/>
          <pc:sldMk cId="0" sldId="256"/>
        </pc:sldMkLst>
      </pc:sldChg>
      <pc:sldChg chg="modNotesTx">
        <pc:chgData name="Kim Davis" userId="2d3887ae-cbb7-46f5-a696-e19681274d31" providerId="ADAL" clId="{5127FCD9-8A96-481E-A5D2-F15DFF99715E}" dt="2023-07-07T16:18:58.688" v="1"/>
        <pc:sldMkLst>
          <pc:docMk/>
          <pc:sldMk cId="0" sldId="257"/>
        </pc:sldMkLst>
      </pc:sldChg>
      <pc:sldChg chg="modNotesTx">
        <pc:chgData name="Kim Davis" userId="2d3887ae-cbb7-46f5-a696-e19681274d31" providerId="ADAL" clId="{5127FCD9-8A96-481E-A5D2-F15DFF99715E}" dt="2023-07-07T16:19:07.703" v="2"/>
        <pc:sldMkLst>
          <pc:docMk/>
          <pc:sldMk cId="0" sldId="258"/>
        </pc:sldMkLst>
      </pc:sldChg>
      <pc:sldChg chg="modNotesTx">
        <pc:chgData name="Kim Davis" userId="2d3887ae-cbb7-46f5-a696-e19681274d31" providerId="ADAL" clId="{5127FCD9-8A96-481E-A5D2-F15DFF99715E}" dt="2023-07-07T16:19:15.446" v="3"/>
        <pc:sldMkLst>
          <pc:docMk/>
          <pc:sldMk cId="0" sldId="259"/>
        </pc:sldMkLst>
      </pc:sldChg>
      <pc:sldChg chg="modNotesTx">
        <pc:chgData name="Kim Davis" userId="2d3887ae-cbb7-46f5-a696-e19681274d31" providerId="ADAL" clId="{5127FCD9-8A96-481E-A5D2-F15DFF99715E}" dt="2023-07-07T16:19:23.302" v="4"/>
        <pc:sldMkLst>
          <pc:docMk/>
          <pc:sldMk cId="0" sldId="260"/>
        </pc:sldMkLst>
      </pc:sldChg>
      <pc:sldChg chg="modNotesTx">
        <pc:chgData name="Kim Davis" userId="2d3887ae-cbb7-46f5-a696-e19681274d31" providerId="ADAL" clId="{5127FCD9-8A96-481E-A5D2-F15DFF99715E}" dt="2023-07-07T16:19:37.799" v="5"/>
        <pc:sldMkLst>
          <pc:docMk/>
          <pc:sldMk cId="0" sldId="266"/>
        </pc:sldMkLst>
      </pc:sldChg>
      <pc:sldChg chg="modNotesTx">
        <pc:chgData name="Kim Davis" userId="2d3887ae-cbb7-46f5-a696-e19681274d31" providerId="ADAL" clId="{5127FCD9-8A96-481E-A5D2-F15DFF99715E}" dt="2023-07-07T16:19:43.725" v="6"/>
        <pc:sldMkLst>
          <pc:docMk/>
          <pc:sldMk cId="0" sldId="267"/>
        </pc:sldMkLst>
      </pc:sldChg>
      <pc:sldChg chg="modNotesTx">
        <pc:chgData name="Kim Davis" userId="2d3887ae-cbb7-46f5-a696-e19681274d31" providerId="ADAL" clId="{5127FCD9-8A96-481E-A5D2-F15DFF99715E}" dt="2023-07-07T16:20:24.772" v="7"/>
        <pc:sldMkLst>
          <pc:docMk/>
          <pc:sldMk cId="0" sldId="272"/>
        </pc:sldMkLst>
      </pc:sldChg>
      <pc:sldChg chg="modNotesTx">
        <pc:chgData name="Kim Davis" userId="2d3887ae-cbb7-46f5-a696-e19681274d31" providerId="ADAL" clId="{5127FCD9-8A96-481E-A5D2-F15DFF99715E}" dt="2023-07-07T16:20:32.557" v="8"/>
        <pc:sldMkLst>
          <pc:docMk/>
          <pc:sldMk cId="0" sldId="273"/>
        </pc:sldMkLst>
      </pc:sldChg>
      <pc:sldChg chg="modNotesTx">
        <pc:chgData name="Kim Davis" userId="2d3887ae-cbb7-46f5-a696-e19681274d31" providerId="ADAL" clId="{5127FCD9-8A96-481E-A5D2-F15DFF99715E}" dt="2023-07-07T16:20:42.101" v="9"/>
        <pc:sldMkLst>
          <pc:docMk/>
          <pc:sldMk cId="0" sldId="274"/>
        </pc:sldMkLst>
      </pc:sldChg>
      <pc:sldChg chg="modNotesTx">
        <pc:chgData name="Kim Davis" userId="2d3887ae-cbb7-46f5-a696-e19681274d31" providerId="ADAL" clId="{5127FCD9-8A96-481E-A5D2-F15DFF99715E}" dt="2023-07-07T16:32:28.367" v="124"/>
        <pc:sldMkLst>
          <pc:docMk/>
          <pc:sldMk cId="0" sldId="275"/>
        </pc:sldMkLst>
      </pc:sldChg>
    </pc:docChg>
  </pc:docChgLst>
  <pc:docChgLst>
    <pc:chgData name="Tara Healy" userId="S::tara.healy@plymouth.ac.uk::1f0024fa-26f2-4961-a950-efad37b66c49" providerId="AD" clId="Web-{847C6EB0-8D88-1377-CB34-7926B9972D77}"/>
    <pc:docChg chg="modSld">
      <pc:chgData name="Tara Healy" userId="S::tara.healy@plymouth.ac.uk::1f0024fa-26f2-4961-a950-efad37b66c49" providerId="AD" clId="Web-{847C6EB0-8D88-1377-CB34-7926B9972D77}" dt="2023-07-05T15:09:43.067" v="121"/>
      <pc:docMkLst>
        <pc:docMk/>
      </pc:docMkLst>
      <pc:sldChg chg="modNotes">
        <pc:chgData name="Tara Healy" userId="S::tara.healy@plymouth.ac.uk::1f0024fa-26f2-4961-a950-efad37b66c49" providerId="AD" clId="Web-{847C6EB0-8D88-1377-CB34-7926B9972D77}" dt="2023-07-05T15:03:49.615" v="6"/>
        <pc:sldMkLst>
          <pc:docMk/>
          <pc:sldMk cId="0" sldId="261"/>
        </pc:sldMkLst>
      </pc:sldChg>
      <pc:sldChg chg="modNotes">
        <pc:chgData name="Tara Healy" userId="S::tara.healy@plymouth.ac.uk::1f0024fa-26f2-4961-a950-efad37b66c49" providerId="AD" clId="Web-{847C6EB0-8D88-1377-CB34-7926B9972D77}" dt="2023-07-05T15:08:32.643" v="110"/>
        <pc:sldMkLst>
          <pc:docMk/>
          <pc:sldMk cId="0" sldId="262"/>
        </pc:sldMkLst>
      </pc:sldChg>
      <pc:sldChg chg="modNotes">
        <pc:chgData name="Tara Healy" userId="S::tara.healy@plymouth.ac.uk::1f0024fa-26f2-4961-a950-efad37b66c49" providerId="AD" clId="Web-{847C6EB0-8D88-1377-CB34-7926B9972D77}" dt="2023-07-05T15:04:49.961" v="21"/>
        <pc:sldMkLst>
          <pc:docMk/>
          <pc:sldMk cId="0" sldId="263"/>
        </pc:sldMkLst>
      </pc:sldChg>
      <pc:sldChg chg="modNotes">
        <pc:chgData name="Tara Healy" userId="S::tara.healy@plymouth.ac.uk::1f0024fa-26f2-4961-a950-efad37b66c49" providerId="AD" clId="Web-{847C6EB0-8D88-1377-CB34-7926B9972D77}" dt="2023-07-05T15:05:05.446" v="25"/>
        <pc:sldMkLst>
          <pc:docMk/>
          <pc:sldMk cId="0" sldId="264"/>
        </pc:sldMkLst>
      </pc:sldChg>
      <pc:sldChg chg="modNotes">
        <pc:chgData name="Tara Healy" userId="S::tara.healy@plymouth.ac.uk::1f0024fa-26f2-4961-a950-efad37b66c49" providerId="AD" clId="Web-{847C6EB0-8D88-1377-CB34-7926B9972D77}" dt="2023-07-05T15:05:29.400" v="31"/>
        <pc:sldMkLst>
          <pc:docMk/>
          <pc:sldMk cId="0" sldId="265"/>
        </pc:sldMkLst>
      </pc:sldChg>
      <pc:sldChg chg="modNotes">
        <pc:chgData name="Tara Healy" userId="S::tara.healy@plymouth.ac.uk::1f0024fa-26f2-4961-a950-efad37b66c49" providerId="AD" clId="Web-{847C6EB0-8D88-1377-CB34-7926B9972D77}" dt="2023-07-05T15:07:19.327" v="71"/>
        <pc:sldMkLst>
          <pc:docMk/>
          <pc:sldMk cId="0" sldId="266"/>
        </pc:sldMkLst>
      </pc:sldChg>
      <pc:sldChg chg="modNotes">
        <pc:chgData name="Tara Healy" userId="S::tara.healy@plymouth.ac.uk::1f0024fa-26f2-4961-a950-efad37b66c49" providerId="AD" clId="Web-{847C6EB0-8D88-1377-CB34-7926B9972D77}" dt="2023-07-05T15:06:59.060" v="66"/>
        <pc:sldMkLst>
          <pc:docMk/>
          <pc:sldMk cId="0" sldId="267"/>
        </pc:sldMkLst>
      </pc:sldChg>
      <pc:sldChg chg="modNotes">
        <pc:chgData name="Tara Healy" userId="S::tara.healy@plymouth.ac.uk::1f0024fa-26f2-4961-a950-efad37b66c49" providerId="AD" clId="Web-{847C6EB0-8D88-1377-CB34-7926B9972D77}" dt="2023-07-05T15:09:32.036" v="118"/>
        <pc:sldMkLst>
          <pc:docMk/>
          <pc:sldMk cId="0" sldId="268"/>
        </pc:sldMkLst>
      </pc:sldChg>
      <pc:sldChg chg="modNotes">
        <pc:chgData name="Tara Healy" userId="S::tara.healy@plymouth.ac.uk::1f0024fa-26f2-4961-a950-efad37b66c49" providerId="AD" clId="Web-{847C6EB0-8D88-1377-CB34-7926B9972D77}" dt="2023-07-05T15:06:56.045" v="65"/>
        <pc:sldMkLst>
          <pc:docMk/>
          <pc:sldMk cId="0" sldId="269"/>
        </pc:sldMkLst>
      </pc:sldChg>
      <pc:sldChg chg="modNotes">
        <pc:chgData name="Tara Healy" userId="S::tara.healy@plymouth.ac.uk::1f0024fa-26f2-4961-a950-efad37b66c49" providerId="AD" clId="Web-{847C6EB0-8D88-1377-CB34-7926B9972D77}" dt="2023-07-05T15:09:43.067" v="121"/>
        <pc:sldMkLst>
          <pc:docMk/>
          <pc:sldMk cId="0" sldId="270"/>
        </pc:sldMkLst>
      </pc:sldChg>
      <pc:sldChg chg="modNotes">
        <pc:chgData name="Tara Healy" userId="S::tara.healy@plymouth.ac.uk::1f0024fa-26f2-4961-a950-efad37b66c49" providerId="AD" clId="Web-{847C6EB0-8D88-1377-CB34-7926B9972D77}" dt="2023-07-05T15:08:06.173" v="108"/>
        <pc:sldMkLst>
          <pc:docMk/>
          <pc:sldMk cId="0" sldId="271"/>
        </pc:sldMkLst>
      </pc:sldChg>
    </pc:docChg>
  </pc:docChgLst>
  <pc:docChgLst>
    <pc:chgData name="Kim Davis" userId="2d3887ae-cbb7-46f5-a696-e19681274d31" providerId="ADAL" clId="{E44E997A-F5E8-4863-8FB7-59629D990C50}"/>
    <pc:docChg chg="custSel modSld">
      <pc:chgData name="Kim Davis" userId="2d3887ae-cbb7-46f5-a696-e19681274d31" providerId="ADAL" clId="{E44E997A-F5E8-4863-8FB7-59629D990C50}" dt="2023-05-17T15:03:43.146" v="21" actId="20577"/>
      <pc:docMkLst>
        <pc:docMk/>
      </pc:docMkLst>
      <pc:sldChg chg="modNotesTx">
        <pc:chgData name="Kim Davis" userId="2d3887ae-cbb7-46f5-a696-e19681274d31" providerId="ADAL" clId="{E44E997A-F5E8-4863-8FB7-59629D990C50}" dt="2023-05-17T15:02:51.596" v="11" actId="20577"/>
        <pc:sldMkLst>
          <pc:docMk/>
          <pc:sldMk cId="0" sldId="256"/>
        </pc:sldMkLst>
      </pc:sldChg>
      <pc:sldChg chg="modNotesTx">
        <pc:chgData name="Kim Davis" userId="2d3887ae-cbb7-46f5-a696-e19681274d31" providerId="ADAL" clId="{E44E997A-F5E8-4863-8FB7-59629D990C50}" dt="2023-05-17T15:02:54.782" v="12" actId="20577"/>
        <pc:sldMkLst>
          <pc:docMk/>
          <pc:sldMk cId="0" sldId="257"/>
        </pc:sldMkLst>
      </pc:sldChg>
      <pc:sldChg chg="modNotesTx">
        <pc:chgData name="Kim Davis" userId="2d3887ae-cbb7-46f5-a696-e19681274d31" providerId="ADAL" clId="{E44E997A-F5E8-4863-8FB7-59629D990C50}" dt="2023-05-17T15:02:59.395" v="13" actId="20577"/>
        <pc:sldMkLst>
          <pc:docMk/>
          <pc:sldMk cId="0" sldId="258"/>
        </pc:sldMkLst>
      </pc:sldChg>
      <pc:sldChg chg="modNotesTx">
        <pc:chgData name="Kim Davis" userId="2d3887ae-cbb7-46f5-a696-e19681274d31" providerId="ADAL" clId="{E44E997A-F5E8-4863-8FB7-59629D990C50}" dt="2023-05-17T15:03:03.470" v="14" actId="20577"/>
        <pc:sldMkLst>
          <pc:docMk/>
          <pc:sldMk cId="0" sldId="259"/>
        </pc:sldMkLst>
      </pc:sldChg>
      <pc:sldChg chg="modNotesTx">
        <pc:chgData name="Kim Davis" userId="2d3887ae-cbb7-46f5-a696-e19681274d31" providerId="ADAL" clId="{E44E997A-F5E8-4863-8FB7-59629D990C50}" dt="2023-05-17T15:03:07.126" v="15" actId="20577"/>
        <pc:sldMkLst>
          <pc:docMk/>
          <pc:sldMk cId="0" sldId="260"/>
        </pc:sldMkLst>
      </pc:sldChg>
      <pc:sldChg chg="modNotesTx">
        <pc:chgData name="Kim Davis" userId="2d3887ae-cbb7-46f5-a696-e19681274d31" providerId="ADAL" clId="{E44E997A-F5E8-4863-8FB7-59629D990C50}" dt="2023-05-17T15:03:18.611" v="16" actId="20577"/>
        <pc:sldMkLst>
          <pc:docMk/>
          <pc:sldMk cId="0" sldId="266"/>
        </pc:sldMkLst>
      </pc:sldChg>
      <pc:sldChg chg="modNotesTx">
        <pc:chgData name="Kim Davis" userId="2d3887ae-cbb7-46f5-a696-e19681274d31" providerId="ADAL" clId="{E44E997A-F5E8-4863-8FB7-59629D990C50}" dt="2023-05-17T15:03:22.551" v="17" actId="20577"/>
        <pc:sldMkLst>
          <pc:docMk/>
          <pc:sldMk cId="0" sldId="267"/>
        </pc:sldMkLst>
      </pc:sldChg>
      <pc:sldChg chg="modNotesTx">
        <pc:chgData name="Kim Davis" userId="2d3887ae-cbb7-46f5-a696-e19681274d31" providerId="ADAL" clId="{E44E997A-F5E8-4863-8FB7-59629D990C50}" dt="2023-05-17T15:03:28.986" v="18" actId="20577"/>
        <pc:sldMkLst>
          <pc:docMk/>
          <pc:sldMk cId="0" sldId="272"/>
        </pc:sldMkLst>
      </pc:sldChg>
      <pc:sldChg chg="modNotesTx">
        <pc:chgData name="Kim Davis" userId="2d3887ae-cbb7-46f5-a696-e19681274d31" providerId="ADAL" clId="{E44E997A-F5E8-4863-8FB7-59629D990C50}" dt="2023-05-17T15:03:32.789" v="19" actId="20577"/>
        <pc:sldMkLst>
          <pc:docMk/>
          <pc:sldMk cId="0" sldId="273"/>
        </pc:sldMkLst>
      </pc:sldChg>
      <pc:sldChg chg="modNotesTx">
        <pc:chgData name="Kim Davis" userId="2d3887ae-cbb7-46f5-a696-e19681274d31" providerId="ADAL" clId="{E44E997A-F5E8-4863-8FB7-59629D990C50}" dt="2023-05-17T15:03:38.648" v="20" actId="20577"/>
        <pc:sldMkLst>
          <pc:docMk/>
          <pc:sldMk cId="0" sldId="274"/>
        </pc:sldMkLst>
      </pc:sldChg>
      <pc:sldChg chg="modSp mod modNotesTx">
        <pc:chgData name="Kim Davis" userId="2d3887ae-cbb7-46f5-a696-e19681274d31" providerId="ADAL" clId="{E44E997A-F5E8-4863-8FB7-59629D990C50}" dt="2023-05-17T15:03:43.146" v="21" actId="20577"/>
        <pc:sldMkLst>
          <pc:docMk/>
          <pc:sldMk cId="0" sldId="275"/>
        </pc:sldMkLst>
        <pc:spChg chg="mod">
          <ac:chgData name="Kim Davis" userId="2d3887ae-cbb7-46f5-a696-e19681274d31" providerId="ADAL" clId="{E44E997A-F5E8-4863-8FB7-59629D990C50}" dt="2023-05-17T15:01:21.412" v="9" actId="255"/>
          <ac:spMkLst>
            <pc:docMk/>
            <pc:sldMk cId="0" sldId="275"/>
            <ac:spMk id="5" creationId="{00000000-0000-0000-0000-000000000000}"/>
          </ac:spMkLst>
        </pc:spChg>
        <pc:spChg chg="mod">
          <ac:chgData name="Kim Davis" userId="2d3887ae-cbb7-46f5-a696-e19681274d31" providerId="ADAL" clId="{E44E997A-F5E8-4863-8FB7-59629D990C50}" dt="2023-05-17T15:00:31.839" v="2" actId="14100"/>
          <ac:spMkLst>
            <pc:docMk/>
            <pc:sldMk cId="0" sldId="275"/>
            <ac:spMk id="8" creationId="{00000000-0000-0000-0000-000000000000}"/>
          </ac:spMkLst>
        </pc:spChg>
        <pc:spChg chg="mod">
          <ac:chgData name="Kim Davis" userId="2d3887ae-cbb7-46f5-a696-e19681274d31" providerId="ADAL" clId="{E44E997A-F5E8-4863-8FB7-59629D990C50}" dt="2023-05-17T15:00:56.501" v="4" actId="3626"/>
          <ac:spMkLst>
            <pc:docMk/>
            <pc:sldMk cId="0" sldId="275"/>
            <ac:spMk id="13" creationId="{00000000-0000-0000-0000-000000000000}"/>
          </ac:spMkLst>
        </pc:spChg>
        <pc:spChg chg="mod">
          <ac:chgData name="Kim Davis" userId="2d3887ae-cbb7-46f5-a696-e19681274d31" providerId="ADAL" clId="{E44E997A-F5E8-4863-8FB7-59629D990C50}" dt="2023-05-17T15:01:05.687" v="6" actId="3626"/>
          <ac:spMkLst>
            <pc:docMk/>
            <pc:sldMk cId="0" sldId="275"/>
            <ac:spMk id="1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07.07.2023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jisc.ac.uk/reports/researchers-of-tomorrow"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www.advance-he.ac.uk/knowledge-hub/postgraduate-research-experience-survey-2022"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GB" dirty="0"/>
              <a:t>Hello, I'm Kim and I'm an Information Specialist working with science subjects and within our research support team, and this is Tara our dedicated Open Research Specialist. </a:t>
            </a:r>
          </a:p>
          <a:p>
            <a:endParaRPr lang="en-GB" dirty="0"/>
          </a:p>
          <a:p>
            <a:r>
              <a:rPr lang="en-GB" dirty="0"/>
              <a:t>We're here to tell you more about our Research Sparks sessions and how they are working to change research culture at the University of Plymouth.</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GB" dirty="0"/>
              <a:t>A 2015 JISC report suggested that PGRs may finish a research degree with little awareness of a networked information/research environment.</a:t>
            </a:r>
          </a:p>
          <a:p>
            <a:endParaRPr lang="en-GB" dirty="0"/>
          </a:p>
          <a:p>
            <a:r>
              <a:rPr lang="en-GB" dirty="0"/>
              <a:t>With the limited teaching time we have, it is hard to teach the complex, interconnected research landscape and attendees prefer our taught sessions when they deliver skills or information they can apply directly to their work.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GB" dirty="0"/>
              <a:t>Post-pandemic we are still conducting a lot of business online and most of our researcher training is still via zoom, which is popular among most PGRs.</a:t>
            </a:r>
          </a:p>
          <a:p>
            <a:endParaRPr lang="en-GB" dirty="0"/>
          </a:p>
          <a:p>
            <a:r>
              <a:rPr lang="en-GB" dirty="0"/>
              <a:t>However,  both the 2022 PRES survey and our own in-house PGR/ECR survey reflected some appetite for more in-person events.</a:t>
            </a:r>
          </a:p>
          <a:p>
            <a:endParaRPr lang="en-GB" dirty="0"/>
          </a:p>
          <a:p>
            <a:r>
              <a:rPr lang="en-GB" dirty="0"/>
              <a:t>Additionally, departments may be operating in  echo-chambers of a particular research culture, and PGRs might naturally follow their colleagues over any behaviours we try to promote.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GB" dirty="0"/>
              <a:t>Transformative sustainability learning could help us teach some of the wicked problems in the research landscape.</a:t>
            </a:r>
          </a:p>
          <a:p>
            <a:endParaRPr lang="en-GB" dirty="0"/>
          </a:p>
          <a:p>
            <a:r>
              <a:rPr lang="en-GB" dirty="0"/>
              <a:t>Forming trans-disciplinary spaces for dialogue on topics and providing opportunities to imagine alternative solutions outside of power structures, could allow researchers to learn new ways of working from us and each other.</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GB" dirty="0"/>
              <a:t>They could then take what they learn back to their departments.</a:t>
            </a:r>
          </a:p>
          <a:p>
            <a:endParaRPr lang="en-GB" dirty="0"/>
          </a:p>
          <a:p>
            <a:r>
              <a:rPr lang="en-GB" dirty="0"/>
              <a:t>This idea became Research Sparks. We hoped that exposing researchers to new developments in the landscape and providing an informal space to share ways of working with peers, could influence research culture at the University of Plymouth.</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just"/>
            <a:r>
              <a:rPr lang="en-US"/>
              <a:t>When we were choosing topics for these sessions we considered ideas that could influence the </a:t>
            </a:r>
            <a:r>
              <a:rPr lang="en-US" dirty="0"/>
              <a:t>future careers and culture of the next generation of researchers.</a:t>
            </a:r>
          </a:p>
          <a:p>
            <a:pPr algn="just"/>
            <a:endParaRPr lang="en-US" dirty="0"/>
          </a:p>
          <a:p>
            <a:pPr algn="just"/>
            <a:r>
              <a:rPr lang="en-US" dirty="0"/>
              <a:t>We also selected 'controversial' topics or things that we thought would be likely to generate healthy debate between disciplines and encourage them to reassess their own experiences preconceptions.</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6</a:t>
            </a:fld>
            <a:endParaRPr lang="cs-CZ"/>
          </a:p>
        </p:txBody>
      </p:sp>
    </p:spTree>
    <p:extLst>
      <p:ext uri="{BB962C8B-B14F-4D97-AF65-F5344CB8AC3E}">
        <p14:creationId xmlns:p14="http://schemas.microsoft.com/office/powerpoint/2010/main" val="42488491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just"/>
            <a:r>
              <a:rPr lang="en-US" dirty="0"/>
              <a:t>We advertised these sessions as heavily as we could across social media, emails, events pages, and so forth.</a:t>
            </a:r>
          </a:p>
          <a:p>
            <a:pPr algn="just"/>
            <a:endParaRPr lang="en-US" dirty="0"/>
          </a:p>
          <a:p>
            <a:pPr algn="just"/>
            <a:r>
              <a:rPr lang="en-US" dirty="0"/>
              <a:t>We also put up posters in recreational spaces across campus such as cafés, partially to attract more attention, but also to help communicate the social aspect of these sessions.</a:t>
            </a: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7</a:t>
            </a:fld>
            <a:endParaRPr lang="cs-CZ"/>
          </a:p>
        </p:txBody>
      </p:sp>
    </p:spTree>
    <p:extLst>
      <p:ext uri="{BB962C8B-B14F-4D97-AF65-F5344CB8AC3E}">
        <p14:creationId xmlns:p14="http://schemas.microsoft.com/office/powerpoint/2010/main" val="32116764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just"/>
            <a:r>
              <a:rPr lang="en-US"/>
              <a:t>We also got advice from student learning services on how we could structure the sessions in a way that would encourage people to engage more actively in the conversations.</a:t>
            </a:r>
            <a:endParaRPr lang="en-US" dirty="0"/>
          </a:p>
          <a:p>
            <a:pPr algn="just"/>
            <a:endParaRPr lang="en-US" dirty="0"/>
          </a:p>
          <a:p>
            <a:pPr algn="just"/>
            <a:r>
              <a:rPr lang="en-US" dirty="0"/>
              <a:t>One really useful tactic they suggested was to start the sessions by asking the researchers what they already knew about the topic before giving them any more information and this got them talking among themselves from the get-go.</a:t>
            </a:r>
          </a:p>
        </p:txBody>
      </p:sp>
      <p:sp>
        <p:nvSpPr>
          <p:cNvPr id="4" name="Slide Number Placeholder 3"/>
          <p:cNvSpPr>
            <a:spLocks noGrp="1"/>
          </p:cNvSpPr>
          <p:nvPr>
            <p:ph type="sldNum" sz="quarter" idx="5"/>
          </p:nvPr>
        </p:nvSpPr>
        <p:spPr/>
        <p:txBody>
          <a:bodyPr/>
          <a:lstStyle/>
          <a:p>
            <a:fld id="{871B2431-D351-4C6E-A3CF-9DFAC0E3E050}" type="slidenum">
              <a:rPr lang="cs-CZ" smtClean="0"/>
              <a:t>8</a:t>
            </a:fld>
            <a:endParaRPr lang="cs-CZ"/>
          </a:p>
        </p:txBody>
      </p:sp>
    </p:spTree>
    <p:extLst>
      <p:ext uri="{BB962C8B-B14F-4D97-AF65-F5344CB8AC3E}">
        <p14:creationId xmlns:p14="http://schemas.microsoft.com/office/powerpoint/2010/main" val="33628153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just"/>
            <a:r>
              <a:rPr lang="en-US"/>
              <a:t>There were some suggestions that we decided against, though, for example getting all attendees to answer questions before and after the session to measure how much they had learned on the topic.</a:t>
            </a:r>
            <a:endParaRPr lang="en-US" dirty="0"/>
          </a:p>
          <a:p>
            <a:pPr algn="just"/>
            <a:endParaRPr lang="en-US" dirty="0"/>
          </a:p>
          <a:p>
            <a:pPr algn="just"/>
            <a:r>
              <a:rPr lang="en-US" dirty="0"/>
              <a:t>However, we decided on balance that for these particular sessions our priority was to encourage an informal atmosphere and avoid them feeling like they were under scrutiny.</a:t>
            </a:r>
          </a:p>
        </p:txBody>
      </p:sp>
      <p:sp>
        <p:nvSpPr>
          <p:cNvPr id="4" name="Slide Number Placeholder 3"/>
          <p:cNvSpPr>
            <a:spLocks noGrp="1"/>
          </p:cNvSpPr>
          <p:nvPr>
            <p:ph type="sldNum" sz="quarter" idx="5"/>
          </p:nvPr>
        </p:nvSpPr>
        <p:spPr/>
        <p:txBody>
          <a:bodyPr/>
          <a:lstStyle/>
          <a:p>
            <a:fld id="{871B2431-D351-4C6E-A3CF-9DFAC0E3E050}" type="slidenum">
              <a:rPr lang="cs-CZ" smtClean="0"/>
              <a:t>9</a:t>
            </a:fld>
            <a:endParaRPr lang="cs-CZ"/>
          </a:p>
        </p:txBody>
      </p:sp>
    </p:spTree>
    <p:extLst>
      <p:ext uri="{BB962C8B-B14F-4D97-AF65-F5344CB8AC3E}">
        <p14:creationId xmlns:p14="http://schemas.microsoft.com/office/powerpoint/2010/main" val="8868402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just"/>
            <a:r>
              <a:rPr lang="en-US" dirty="0"/>
              <a:t>We did send out a very short survey by email after each session which many of them filled out voluntarily and this helped us to evaluate what our attendees felt they’d gained from the sessions, either socially or educationally.</a:t>
            </a:r>
          </a:p>
          <a:p>
            <a:pPr algn="just"/>
            <a:endParaRPr lang="en-US" dirty="0"/>
          </a:p>
          <a:p>
            <a:pPr algn="just"/>
            <a:r>
              <a:rPr lang="en-US" dirty="0"/>
              <a:t>We also asked them to indicate whether they would be more likely to talk to peers about the topics we’d covered, since this could indicate an impact on research culture at Plymouth.</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10</a:t>
            </a:fld>
            <a:endParaRPr lang="cs-CZ"/>
          </a:p>
        </p:txBody>
      </p:sp>
    </p:spTree>
    <p:extLst>
      <p:ext uri="{BB962C8B-B14F-4D97-AF65-F5344CB8AC3E}">
        <p14:creationId xmlns:p14="http://schemas.microsoft.com/office/powerpoint/2010/main" val="9477970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GB" dirty="0">
                <a:ea typeface="Calibri"/>
                <a:cs typeface="Calibri"/>
              </a:rPr>
              <a:t>Some of the discussions were lively and a few participants came out with changed perspectives, particularly during the Chat GPT session. Do we want more researchers to use </a:t>
            </a:r>
            <a:r>
              <a:rPr lang="en-GB" dirty="0" err="1">
                <a:ea typeface="Calibri"/>
                <a:cs typeface="Calibri"/>
              </a:rPr>
              <a:t>ChatGPT</a:t>
            </a:r>
            <a:r>
              <a:rPr lang="en-GB" dirty="0">
                <a:ea typeface="Calibri"/>
                <a:cs typeface="Calibri"/>
              </a:rPr>
              <a:t>? The jury is still somewhat out on that one, but it is clear that peer-led discussion can be influential in changing research practice.</a:t>
            </a:r>
          </a:p>
          <a:p>
            <a:endParaRPr lang="en-US" dirty="0">
              <a:ea typeface="Calibri"/>
              <a:cs typeface="Calibri"/>
            </a:endParaRPr>
          </a:p>
          <a:p>
            <a:endParaRPr lang="en-US" dirty="0">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just"/>
            <a:r>
              <a:rPr lang="en-GB" dirty="0"/>
              <a:t>ECRs sometimes had more to say on topics (e.g. Research Assessment) than PGRs who might be at an earlier stage of their career. This shone a light on future training needs to PGRs, and probably promoted the sessions in our regular training offer better than we ever could.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t>The conversations were made more dynamic by the fact that different research areas had varying opinions on some topics; for example, data scientists generally had more positive opinions of ChatGPT.</a:t>
            </a:r>
          </a:p>
          <a:p>
            <a:endParaRPr lang="en-US" dirty="0"/>
          </a:p>
          <a:p>
            <a:pPr algn="just"/>
            <a:r>
              <a:rPr lang="en-US" dirty="0"/>
              <a:t>Marine science is one of Plymouth’s main research strengths, so it was interesting to see that even early career researchers in that subject had particularly strong views on things like research assessment.</a:t>
            </a:r>
          </a:p>
        </p:txBody>
      </p:sp>
      <p:sp>
        <p:nvSpPr>
          <p:cNvPr id="4" name="Slide Number Placeholder 3"/>
          <p:cNvSpPr>
            <a:spLocks noGrp="1"/>
          </p:cNvSpPr>
          <p:nvPr>
            <p:ph type="sldNum" sz="quarter" idx="5"/>
          </p:nvPr>
        </p:nvSpPr>
        <p:spPr/>
        <p:txBody>
          <a:bodyPr/>
          <a:lstStyle/>
          <a:p>
            <a:fld id="{871B2431-D351-4C6E-A3CF-9DFAC0E3E050}" type="slidenum">
              <a:rPr lang="cs-CZ" smtClean="0"/>
              <a:t>13</a:t>
            </a:fld>
            <a:endParaRPr lang="cs-CZ"/>
          </a:p>
        </p:txBody>
      </p:sp>
    </p:spTree>
    <p:extLst>
      <p:ext uri="{BB962C8B-B14F-4D97-AF65-F5344CB8AC3E}">
        <p14:creationId xmlns:p14="http://schemas.microsoft.com/office/powerpoint/2010/main" val="16177376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just"/>
            <a:r>
              <a:rPr lang="en-US"/>
              <a:t>We also found that the social learning we were aiming for really was helped by the flexible structure of Sparks.</a:t>
            </a:r>
            <a:endParaRPr lang="en-US" dirty="0"/>
          </a:p>
          <a:p>
            <a:pPr algn="just"/>
            <a:endParaRPr lang="en-US" dirty="0"/>
          </a:p>
          <a:p>
            <a:pPr algn="just"/>
            <a:r>
              <a:rPr lang="en-US" dirty="0"/>
              <a:t>We saw both during the sessions and in our feedback that attendees really enjoyed these open-ended discussions which let them focus on the areas they were interested in and exchange ideas more freely.</a:t>
            </a:r>
          </a:p>
        </p:txBody>
      </p:sp>
      <p:sp>
        <p:nvSpPr>
          <p:cNvPr id="4" name="Slide Number Placeholder 3"/>
          <p:cNvSpPr>
            <a:spLocks noGrp="1"/>
          </p:cNvSpPr>
          <p:nvPr>
            <p:ph type="sldNum" sz="quarter" idx="5"/>
          </p:nvPr>
        </p:nvSpPr>
        <p:spPr/>
        <p:txBody>
          <a:bodyPr/>
          <a:lstStyle/>
          <a:p>
            <a:fld id="{871B2431-D351-4C6E-A3CF-9DFAC0E3E050}" type="slidenum">
              <a:rPr lang="cs-CZ" smtClean="0"/>
              <a:t>14</a:t>
            </a:fld>
            <a:endParaRPr lang="cs-CZ"/>
          </a:p>
        </p:txBody>
      </p:sp>
    </p:spTree>
    <p:extLst>
      <p:ext uri="{BB962C8B-B14F-4D97-AF65-F5344CB8AC3E}">
        <p14:creationId xmlns:p14="http://schemas.microsoft.com/office/powerpoint/2010/main" val="1756363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just"/>
            <a:r>
              <a:rPr lang="en-US" dirty="0"/>
              <a:t>The survey also confirmed that the participants appreciated the social aspect of these events and that they would be interested in attending similar sessions in the future - and we did see some recurring faces at Sparks.</a:t>
            </a:r>
          </a:p>
          <a:p>
            <a:pPr algn="just"/>
            <a:endParaRPr lang="en-US" dirty="0"/>
          </a:p>
          <a:p>
            <a:pPr algn="just"/>
            <a:r>
              <a:rPr lang="en-US" dirty="0"/>
              <a:t>They also unanimously answered ‘yes’ when asked whether they’d be more likely to discuss the chosen topics with peers after attending Sparks.</a:t>
            </a:r>
          </a:p>
        </p:txBody>
      </p:sp>
      <p:sp>
        <p:nvSpPr>
          <p:cNvPr id="4" name="Slide Number Placeholder 3"/>
          <p:cNvSpPr>
            <a:spLocks noGrp="1"/>
          </p:cNvSpPr>
          <p:nvPr>
            <p:ph type="sldNum" sz="quarter" idx="5"/>
          </p:nvPr>
        </p:nvSpPr>
        <p:spPr/>
        <p:txBody>
          <a:bodyPr/>
          <a:lstStyle/>
          <a:p>
            <a:fld id="{871B2431-D351-4C6E-A3CF-9DFAC0E3E050}" type="slidenum">
              <a:rPr lang="cs-CZ" smtClean="0"/>
              <a:t>15</a:t>
            </a:fld>
            <a:endParaRPr lang="cs-CZ"/>
          </a:p>
        </p:txBody>
      </p:sp>
    </p:spTree>
    <p:extLst>
      <p:ext uri="{BB962C8B-B14F-4D97-AF65-F5344CB8AC3E}">
        <p14:creationId xmlns:p14="http://schemas.microsoft.com/office/powerpoint/2010/main" val="20677282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just"/>
            <a:r>
              <a:rPr lang="en-US" dirty="0"/>
              <a:t>It’s no surprise that hosting Sparks also taught us a lot about our own researchers.</a:t>
            </a:r>
          </a:p>
          <a:p>
            <a:pPr algn="just"/>
            <a:endParaRPr lang="en-US" dirty="0"/>
          </a:p>
          <a:p>
            <a:pPr algn="just"/>
            <a:r>
              <a:rPr lang="en-US" dirty="0"/>
              <a:t>One really interesting outcome came from the discussions we had around ChatGPT where we learned about how our researchers had been using it for research analysis; these conversations ended up informing a level of nuance the University’s official stance on both the uses and limitations of generative AI.</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16</a:t>
            </a:fld>
            <a:endParaRPr lang="cs-CZ"/>
          </a:p>
        </p:txBody>
      </p:sp>
    </p:spTree>
    <p:extLst>
      <p:ext uri="{BB962C8B-B14F-4D97-AF65-F5344CB8AC3E}">
        <p14:creationId xmlns:p14="http://schemas.microsoft.com/office/powerpoint/2010/main" val="32864410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GB" dirty="0"/>
              <a:t>We quickly learned the potential for us to gain a lot from listening to these new perspectives.</a:t>
            </a:r>
          </a:p>
          <a:p>
            <a:endParaRPr lang="en-GB" dirty="0"/>
          </a:p>
          <a:p>
            <a:r>
              <a:rPr lang="en-GB" dirty="0"/>
              <a:t>One researcher described difficulties in pitching their interdisciplinary research to journals with different scopes and felt that a platform like Octopus could remove that barrier to dissemination. </a:t>
            </a:r>
          </a:p>
          <a:p>
            <a:endParaRPr lang="en-GB" dirty="0"/>
          </a:p>
          <a:p>
            <a:r>
              <a:rPr lang="en-GB" dirty="0"/>
              <a:t>We could potentially use what we learn to spot new needs and develop our training and service offer.</a:t>
            </a:r>
          </a:p>
          <a:p>
            <a:endParaRPr lang="en-GB" dirty="0"/>
          </a:p>
          <a:p>
            <a:r>
              <a:rPr lang="en-GB" dirty="0"/>
              <a:t>Naturally we have also had some hiccups...</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GB" dirty="0"/>
              <a:t>Funnily enough, researchers go away at Easter so putting a session then was a bad idea. </a:t>
            </a:r>
          </a:p>
          <a:p>
            <a:endParaRPr lang="en-GB" dirty="0"/>
          </a:p>
          <a:p>
            <a:r>
              <a:rPr lang="en-GB" dirty="0"/>
              <a:t>We also learned the hard way that just because an idea is new or interesting to us, does not mean the audience care about it. </a:t>
            </a:r>
          </a:p>
          <a:p>
            <a:endParaRPr lang="en-GB" dirty="0"/>
          </a:p>
          <a:p>
            <a:r>
              <a:rPr lang="en-GB" dirty="0"/>
              <a:t>We took what we learned and applied it to our last session on researcher assessment by avoiding jargon, making it sound relevant to researchers and increasing promotion heavily and this did result in more sign-ups.</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GB" dirty="0"/>
              <a:t>Following on from this, we plan to get attendee input on topics for future sessions and work harder to spot trending topics in news from our networks.</a:t>
            </a:r>
          </a:p>
          <a:p>
            <a:endParaRPr lang="en-GB" dirty="0"/>
          </a:p>
          <a:p>
            <a:r>
              <a:rPr lang="en-GB" dirty="0"/>
              <a:t>We’d like to change the location of the space, which is a teaching room and does not support discussion to the extent we want. </a:t>
            </a:r>
          </a:p>
          <a:p>
            <a:endParaRPr lang="en-GB" dirty="0"/>
          </a:p>
          <a:p>
            <a:r>
              <a:rPr lang="en-GB" dirty="0"/>
              <a:t>We also need to consider long-term evaluation of the project, such as measurable progress questions from regular attendees. </a:t>
            </a:r>
          </a:p>
          <a:p>
            <a:endParaRPr lang="en-GB" dirty="0"/>
          </a:p>
          <a:p>
            <a:r>
              <a:rPr lang="en-GB" dirty="0"/>
              <a:t>All recommendations would be welcome!</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Literature:</a:t>
            </a:r>
          </a:p>
          <a:p>
            <a:endParaRPr lang="en-US" dirty="0"/>
          </a:p>
          <a:p>
            <a:pPr>
              <a:spcAft>
                <a:spcPts val="800"/>
              </a:spcAft>
            </a:pPr>
            <a:r>
              <a:rPr lang="en-US" sz="1800" kern="100" dirty="0">
                <a:effectLst/>
                <a:latin typeface="Arial" panose="020B0604020202020204" pitchFamily="34" charset="0"/>
                <a:ea typeface="Times New Roman" panose="02020603050405020304" pitchFamily="18" charset="0"/>
              </a:rPr>
              <a:t>Education for Change (2015) </a:t>
            </a:r>
            <a:r>
              <a:rPr lang="en-US" sz="1800" i="1" kern="100" dirty="0">
                <a:effectLst/>
                <a:latin typeface="Arial" panose="020B0604020202020204" pitchFamily="34" charset="0"/>
                <a:ea typeface="Times New Roman" panose="02020603050405020304" pitchFamily="18" charset="0"/>
              </a:rPr>
              <a:t>Researchers of Tomorrow: The research </a:t>
            </a:r>
            <a:r>
              <a:rPr lang="en-US" sz="1800" i="1" kern="100" dirty="0" err="1">
                <a:effectLst/>
                <a:latin typeface="Arial" panose="020B0604020202020204" pitchFamily="34" charset="0"/>
                <a:ea typeface="Times New Roman" panose="02020603050405020304" pitchFamily="18" charset="0"/>
              </a:rPr>
              <a:t>behaviour</a:t>
            </a:r>
            <a:r>
              <a:rPr lang="en-US" sz="1800" i="1" kern="100" dirty="0">
                <a:effectLst/>
                <a:latin typeface="Arial" panose="020B0604020202020204" pitchFamily="34" charset="0"/>
                <a:ea typeface="Times New Roman" panose="02020603050405020304" pitchFamily="18" charset="0"/>
              </a:rPr>
              <a:t> of Generation Y doctoral students.</a:t>
            </a:r>
            <a:r>
              <a:rPr lang="en-US" sz="1800" kern="100" dirty="0">
                <a:effectLst/>
                <a:latin typeface="Arial" panose="020B0604020202020204" pitchFamily="34" charset="0"/>
                <a:ea typeface="Times New Roman" panose="02020603050405020304" pitchFamily="18" charset="0"/>
              </a:rPr>
              <a:t> Joint Information Systems Committee. Available at: </a:t>
            </a:r>
            <a:r>
              <a:rPr lang="en-US" sz="1800" u="sng" kern="100" dirty="0">
                <a:solidFill>
                  <a:srgbClr val="0563C1"/>
                </a:solidFill>
                <a:effectLst/>
                <a:latin typeface="Arial" panose="020B0604020202020204" pitchFamily="34" charset="0"/>
                <a:ea typeface="Times New Roman" panose="02020603050405020304" pitchFamily="18" charset="0"/>
                <a:hlinkClick r:id="rId3"/>
              </a:rPr>
              <a:t>https://www.jisc.ac.uk/reports/researchers-of-tomorrow</a:t>
            </a:r>
            <a:r>
              <a:rPr lang="en-US" sz="1800" kern="100" dirty="0">
                <a:effectLst/>
                <a:latin typeface="Arial" panose="020B0604020202020204" pitchFamily="34" charset="0"/>
                <a:ea typeface="Times New Roman" panose="02020603050405020304" pitchFamily="18" charset="0"/>
              </a:rPr>
              <a:t> (Accessed: 02/12/2022).</a:t>
            </a:r>
            <a:endParaRPr lang="en-GB" sz="1800" kern="100" dirty="0">
              <a:effectLst/>
              <a:latin typeface="Arial" panose="020B0604020202020204" pitchFamily="34" charset="0"/>
              <a:ea typeface="Times New Roman" panose="02020603050405020304" pitchFamily="18" charset="0"/>
            </a:endParaRPr>
          </a:p>
          <a:p>
            <a:pPr>
              <a:lnSpc>
                <a:spcPct val="115000"/>
              </a:lnSpc>
              <a:spcAft>
                <a:spcPts val="800"/>
              </a:spcAft>
            </a:pPr>
            <a:endParaRPr lang="en-GB" sz="1800" b="1" dirty="0">
              <a:effectLst/>
              <a:latin typeface="Segoe UI" panose="020B0502040204020203" pitchFamily="34" charset="0"/>
              <a:ea typeface="Calibri" panose="020F0502020204030204" pitchFamily="34" charset="0"/>
              <a:cs typeface="Times New Roman" panose="02020603050405020304" pitchFamily="18" charset="0"/>
            </a:endParaRPr>
          </a:p>
          <a:p>
            <a:pPr>
              <a:spcAft>
                <a:spcPts val="800"/>
              </a:spcAft>
            </a:pPr>
            <a:r>
              <a:rPr lang="en-US" sz="1800" kern="100" dirty="0">
                <a:effectLst/>
                <a:latin typeface="Arial" panose="020B0604020202020204" pitchFamily="34" charset="0"/>
                <a:ea typeface="Times New Roman" panose="02020603050405020304" pitchFamily="18" charset="0"/>
              </a:rPr>
              <a:t>Neves, J. (2022) </a:t>
            </a:r>
            <a:r>
              <a:rPr lang="en-US" sz="1800" i="1" kern="100" dirty="0">
                <a:effectLst/>
                <a:latin typeface="Arial" panose="020B0604020202020204" pitchFamily="34" charset="0"/>
                <a:ea typeface="Times New Roman" panose="02020603050405020304" pitchFamily="18" charset="0"/>
              </a:rPr>
              <a:t>Postgraduate Research Experience Survey 2022: sector results report.</a:t>
            </a:r>
            <a:r>
              <a:rPr lang="en-US" sz="1800" kern="100" dirty="0">
                <a:effectLst/>
                <a:latin typeface="Arial" panose="020B0604020202020204" pitchFamily="34" charset="0"/>
                <a:ea typeface="Times New Roman" panose="02020603050405020304" pitchFamily="18" charset="0"/>
              </a:rPr>
              <a:t> York, UK. Available at: </a:t>
            </a:r>
            <a:r>
              <a:rPr lang="en-US" sz="1800" u="sng" kern="100" dirty="0">
                <a:solidFill>
                  <a:srgbClr val="0563C1"/>
                </a:solidFill>
                <a:effectLst/>
                <a:latin typeface="Arial" panose="020B0604020202020204" pitchFamily="34" charset="0"/>
                <a:ea typeface="Times New Roman" panose="02020603050405020304" pitchFamily="18" charset="0"/>
                <a:hlinkClick r:id="rId4"/>
              </a:rPr>
              <a:t>https://www.advance-he.ac.uk/knowledge-hub/postgraduate-research-experience-survey-2022</a:t>
            </a:r>
            <a:r>
              <a:rPr lang="en-US" sz="1800" kern="100" dirty="0">
                <a:effectLst/>
                <a:latin typeface="Arial" panose="020B0604020202020204" pitchFamily="34" charset="0"/>
                <a:ea typeface="Times New Roman" panose="02020603050405020304" pitchFamily="18" charset="0"/>
              </a:rPr>
              <a:t> (Accessed: 02/12/2022).</a:t>
            </a:r>
            <a:endParaRPr lang="en-GB" sz="1800" kern="100" dirty="0">
              <a:effectLst/>
              <a:latin typeface="Arial" panose="020B0604020202020204" pitchFamily="34" charset="0"/>
              <a:ea typeface="Times New Roman" panose="02020603050405020304" pitchFamily="18" charset="0"/>
            </a:endParaRPr>
          </a:p>
          <a:p>
            <a:pPr>
              <a:lnSpc>
                <a:spcPct val="115000"/>
              </a:lnSpc>
              <a:spcAft>
                <a:spcPts val="800"/>
              </a:spcAft>
            </a:pP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ct val="115000"/>
              </a:lnSpc>
              <a:spcAft>
                <a:spcPts val="800"/>
              </a:spcAft>
            </a:pPr>
            <a:r>
              <a:rPr lang="en-GB" sz="1200" dirty="0">
                <a:effectLst/>
                <a:latin typeface="Calibri" panose="020F0502020204030204" pitchFamily="34" charset="0"/>
                <a:ea typeface="Times New Roman" panose="02020603050405020304" pitchFamily="18" charset="0"/>
                <a:cs typeface="Times New Roman" panose="02020603050405020304" pitchFamily="18" charset="0"/>
              </a:rPr>
              <a:t>Tomkinson, B. (2009) ‘Coping with complexity: the ability to manage complex sustainability problems’, in </a:t>
            </a:r>
            <a:r>
              <a:rPr lang="en-GB" sz="1200" dirty="0" err="1">
                <a:effectLst/>
                <a:latin typeface="Calibri" panose="020F0502020204030204" pitchFamily="34" charset="0"/>
                <a:ea typeface="Times New Roman" panose="02020603050405020304" pitchFamily="18" charset="0"/>
                <a:cs typeface="Times New Roman" panose="02020603050405020304" pitchFamily="18" charset="0"/>
              </a:rPr>
              <a:t>Stibbe</a:t>
            </a:r>
            <a:r>
              <a:rPr lang="en-GB" sz="1200" dirty="0">
                <a:effectLst/>
                <a:latin typeface="Calibri" panose="020F0502020204030204" pitchFamily="34" charset="0"/>
                <a:ea typeface="Times New Roman" panose="02020603050405020304" pitchFamily="18" charset="0"/>
                <a:cs typeface="Times New Roman" panose="02020603050405020304" pitchFamily="18" charset="0"/>
              </a:rPr>
              <a:t>, A. (ed.) </a:t>
            </a:r>
            <a:r>
              <a:rPr lang="en-GB" sz="1200" i="1" dirty="0">
                <a:effectLst/>
                <a:latin typeface="Calibri" panose="020F0502020204030204" pitchFamily="34" charset="0"/>
                <a:ea typeface="Times New Roman" panose="02020603050405020304" pitchFamily="18" charset="0"/>
                <a:cs typeface="Times New Roman" panose="02020603050405020304" pitchFamily="18" charset="0"/>
              </a:rPr>
              <a:t>The handbook of sustainability literacy : skills for a changing world</a:t>
            </a:r>
            <a:r>
              <a:rPr lang="en-GB" sz="1200" dirty="0">
                <a:effectLst/>
                <a:latin typeface="Calibri" panose="020F0502020204030204" pitchFamily="34" charset="0"/>
                <a:ea typeface="Times New Roman" panose="02020603050405020304" pitchFamily="18" charset="0"/>
                <a:cs typeface="Times New Roman" panose="02020603050405020304" pitchFamily="18" charset="0"/>
              </a:rPr>
              <a:t>. Totnes, Devon: Green Books, pp. 165–170.</a:t>
            </a: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Calibri" panose="020F0502020204030204" pitchFamily="34" charset="0"/>
                <a:ea typeface="Times New Roman" panose="02020603050405020304" pitchFamily="18" charset="0"/>
                <a:cs typeface="Times New Roman" panose="02020603050405020304" pitchFamily="18" charset="0"/>
              </a:rPr>
              <a:t>Wahls, A. E. J. and Blewitt, J. (2010) ‘Third-wave sustainability in Higher Education’, in Jones, P., Selby, D., and Sterling, S. R. (eds) </a:t>
            </a:r>
            <a:r>
              <a:rPr lang="en-GB" sz="1200" i="1" dirty="0">
                <a:effectLst/>
                <a:latin typeface="Calibri" panose="020F0502020204030204" pitchFamily="34" charset="0"/>
                <a:ea typeface="Times New Roman" panose="02020603050405020304" pitchFamily="18" charset="0"/>
                <a:cs typeface="Times New Roman" panose="02020603050405020304" pitchFamily="18" charset="0"/>
              </a:rPr>
              <a:t>Sustainability education perspectives and practice across higher education</a:t>
            </a:r>
            <a:r>
              <a:rPr lang="en-GB" sz="1200" dirty="0">
                <a:effectLst/>
                <a:latin typeface="Calibri" panose="020F0502020204030204" pitchFamily="34" charset="0"/>
                <a:ea typeface="Times New Roman" panose="02020603050405020304" pitchFamily="18" charset="0"/>
                <a:cs typeface="Times New Roman" panose="02020603050405020304" pitchFamily="18" charset="0"/>
              </a:rPr>
              <a:t>. London: London, pp. </a:t>
            </a:r>
            <a:r>
              <a:rPr lang="en-GB" sz="1200">
                <a:effectLst/>
                <a:latin typeface="Calibri" panose="020F0502020204030204" pitchFamily="34" charset="0"/>
                <a:ea typeface="Times New Roman" panose="02020603050405020304" pitchFamily="18" charset="0"/>
                <a:cs typeface="Times New Roman" panose="02020603050405020304" pitchFamily="18" charset="0"/>
              </a:rPr>
              <a:t>55–74.</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gif"/><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 Id="rId9" Type="http://schemas.openxmlformats.org/officeDocument/2006/relationships/image" Target="../media/image10.svg"/></Relationships>
</file>

<file path=ppt/slides/_rels/slide4.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21.png"/><Relationship Id="rId18" Type="http://schemas.openxmlformats.org/officeDocument/2006/relationships/image" Target="../media/image26.svg"/><Relationship Id="rId26" Type="http://schemas.openxmlformats.org/officeDocument/2006/relationships/image" Target="../media/image34.svg"/><Relationship Id="rId3" Type="http://schemas.openxmlformats.org/officeDocument/2006/relationships/image" Target="../media/image11.png"/><Relationship Id="rId21" Type="http://schemas.openxmlformats.org/officeDocument/2006/relationships/image" Target="../media/image29.png"/><Relationship Id="rId7" Type="http://schemas.openxmlformats.org/officeDocument/2006/relationships/image" Target="../media/image15.png"/><Relationship Id="rId12" Type="http://schemas.openxmlformats.org/officeDocument/2006/relationships/image" Target="../media/image20.svg"/><Relationship Id="rId17" Type="http://schemas.openxmlformats.org/officeDocument/2006/relationships/image" Target="../media/image25.png"/><Relationship Id="rId25" Type="http://schemas.openxmlformats.org/officeDocument/2006/relationships/image" Target="../media/image33.png"/><Relationship Id="rId2" Type="http://schemas.openxmlformats.org/officeDocument/2006/relationships/notesSlide" Target="../notesSlides/notesSlide4.xml"/><Relationship Id="rId16" Type="http://schemas.openxmlformats.org/officeDocument/2006/relationships/image" Target="../media/image24.svg"/><Relationship Id="rId20" Type="http://schemas.openxmlformats.org/officeDocument/2006/relationships/image" Target="../media/image28.svg"/><Relationship Id="rId29"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14.svg"/><Relationship Id="rId11" Type="http://schemas.openxmlformats.org/officeDocument/2006/relationships/image" Target="../media/image19.png"/><Relationship Id="rId24" Type="http://schemas.openxmlformats.org/officeDocument/2006/relationships/image" Target="../media/image32.svg"/><Relationship Id="rId32" Type="http://schemas.openxmlformats.org/officeDocument/2006/relationships/image" Target="../media/image40.svg"/><Relationship Id="rId5" Type="http://schemas.openxmlformats.org/officeDocument/2006/relationships/image" Target="../media/image13.png"/><Relationship Id="rId15" Type="http://schemas.openxmlformats.org/officeDocument/2006/relationships/image" Target="../media/image23.png"/><Relationship Id="rId23" Type="http://schemas.openxmlformats.org/officeDocument/2006/relationships/image" Target="../media/image31.png"/><Relationship Id="rId28" Type="http://schemas.openxmlformats.org/officeDocument/2006/relationships/image" Target="../media/image36.svg"/><Relationship Id="rId10" Type="http://schemas.openxmlformats.org/officeDocument/2006/relationships/image" Target="../media/image18.svg"/><Relationship Id="rId19" Type="http://schemas.openxmlformats.org/officeDocument/2006/relationships/image" Target="../media/image27.png"/><Relationship Id="rId31" Type="http://schemas.openxmlformats.org/officeDocument/2006/relationships/image" Target="../media/image39.png"/><Relationship Id="rId4" Type="http://schemas.openxmlformats.org/officeDocument/2006/relationships/image" Target="../media/image12.svg"/><Relationship Id="rId9" Type="http://schemas.openxmlformats.org/officeDocument/2006/relationships/image" Target="../media/image17.png"/><Relationship Id="rId14" Type="http://schemas.openxmlformats.org/officeDocument/2006/relationships/image" Target="../media/image22.svg"/><Relationship Id="rId22" Type="http://schemas.openxmlformats.org/officeDocument/2006/relationships/image" Target="../media/image30.svg"/><Relationship Id="rId27" Type="http://schemas.openxmlformats.org/officeDocument/2006/relationships/image" Target="../media/image35.png"/><Relationship Id="rId30" Type="http://schemas.openxmlformats.org/officeDocument/2006/relationships/image" Target="../media/image38.svg"/></Relationships>
</file>

<file path=ppt/slides/_rels/slide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jpeg"/><Relationship Id="rId7" Type="http://schemas.openxmlformats.org/officeDocument/2006/relationships/image" Target="../media/image45.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svg"/><Relationship Id="rId4" Type="http://schemas.openxmlformats.org/officeDocument/2006/relationships/image" Target="../media/image42.png"/><Relationship Id="rId9" Type="http://schemas.openxmlformats.org/officeDocument/2006/relationships/image" Target="../media/image47.svg"/></Relationships>
</file>

<file path=ppt/slides/_rels/slide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7.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hyperlink" Target="https://unsplash.com/images/things/fireworks?utm_source=unsplash&amp;utm_medium=referral&amp;utm_content=creditCopyTex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EFBF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rot="-4319139" flipH="1">
            <a:off x="1717312" y="-2532663"/>
            <a:ext cx="14853376" cy="15352326"/>
          </a:xfrm>
          <a:prstGeom prst="rect">
            <a:avLst/>
          </a:prstGeom>
        </p:spPr>
      </p:pic>
      <p:sp>
        <p:nvSpPr>
          <p:cNvPr id="3" name="AutoShape 3"/>
          <p:cNvSpPr/>
          <p:nvPr/>
        </p:nvSpPr>
        <p:spPr>
          <a:xfrm rot="1008">
            <a:off x="1028700" y="7129449"/>
            <a:ext cx="16230601" cy="0"/>
          </a:xfrm>
          <a:prstGeom prst="line">
            <a:avLst/>
          </a:prstGeom>
          <a:ln w="9525" cap="flat">
            <a:solidFill>
              <a:srgbClr val="000000"/>
            </a:solidFill>
            <a:prstDash val="solid"/>
            <a:headEnd type="none" w="sm" len="sm"/>
            <a:tailEnd type="none" w="sm" len="sm"/>
          </a:ln>
        </p:spPr>
      </p:sp>
      <p:grpSp>
        <p:nvGrpSpPr>
          <p:cNvPr id="4" name="Group 4"/>
          <p:cNvGrpSpPr/>
          <p:nvPr/>
        </p:nvGrpSpPr>
        <p:grpSpPr>
          <a:xfrm>
            <a:off x="1028699" y="2773116"/>
            <a:ext cx="14540532" cy="3057333"/>
            <a:chOff x="0" y="0"/>
            <a:chExt cx="19387375" cy="4076444"/>
          </a:xfrm>
        </p:grpSpPr>
        <p:sp>
          <p:nvSpPr>
            <p:cNvPr id="5" name="TextBox 5"/>
            <p:cNvSpPr txBox="1"/>
            <p:nvPr/>
          </p:nvSpPr>
          <p:spPr>
            <a:xfrm>
              <a:off x="0" y="-9525"/>
              <a:ext cx="19387375" cy="2854127"/>
            </a:xfrm>
            <a:prstGeom prst="rect">
              <a:avLst/>
            </a:prstGeom>
          </p:spPr>
          <p:txBody>
            <a:bodyPr lIns="0" tIns="0" rIns="0" bIns="0" rtlCol="0" anchor="t">
              <a:spAutoFit/>
            </a:bodyPr>
            <a:lstStyle/>
            <a:p>
              <a:pPr>
                <a:lnSpc>
                  <a:spcPts val="16800"/>
                </a:lnSpc>
              </a:pPr>
              <a:r>
                <a:rPr lang="en-US" sz="14000">
                  <a:solidFill>
                    <a:srgbClr val="000000"/>
                  </a:solidFill>
                  <a:latin typeface="DM Sans Bold"/>
                </a:rPr>
                <a:t>Research Sparks</a:t>
              </a:r>
            </a:p>
          </p:txBody>
        </p:sp>
        <p:sp>
          <p:nvSpPr>
            <p:cNvPr id="6" name="TextBox 6"/>
            <p:cNvSpPr txBox="1"/>
            <p:nvPr/>
          </p:nvSpPr>
          <p:spPr>
            <a:xfrm>
              <a:off x="0" y="3400219"/>
              <a:ext cx="19387375" cy="676225"/>
            </a:xfrm>
            <a:prstGeom prst="rect">
              <a:avLst/>
            </a:prstGeom>
          </p:spPr>
          <p:txBody>
            <a:bodyPr lIns="0" tIns="0" rIns="0" bIns="0" rtlCol="0" anchor="t">
              <a:spAutoFit/>
            </a:bodyPr>
            <a:lstStyle/>
            <a:p>
              <a:pPr>
                <a:lnSpc>
                  <a:spcPts val="4200"/>
                </a:lnSpc>
              </a:pPr>
              <a:r>
                <a:rPr lang="en-US" sz="3000">
                  <a:solidFill>
                    <a:srgbClr val="000000"/>
                  </a:solidFill>
                  <a:latin typeface="DM Sans"/>
                </a:rPr>
                <a:t>Sparking conversations among postgraduate and early career researchers</a:t>
              </a:r>
            </a:p>
          </p:txBody>
        </p:sp>
      </p:grpSp>
      <p:pic>
        <p:nvPicPr>
          <p:cNvPr id="7" name="Picture 7"/>
          <p:cNvPicPr>
            <a:picLocks noChangeAspect="1"/>
          </p:cNvPicPr>
          <p:nvPr/>
        </p:nvPicPr>
        <p:blipFill>
          <a:blip r:embed="rId4"/>
          <a:srcRect l="31" r="31"/>
          <a:stretch>
            <a:fillRect/>
          </a:stretch>
        </p:blipFill>
        <p:spPr>
          <a:xfrm>
            <a:off x="1028700" y="1028700"/>
            <a:ext cx="3149316" cy="648331"/>
          </a:xfrm>
          <a:prstGeom prst="rect">
            <a:avLst/>
          </a:prstGeom>
        </p:spPr>
      </p:pic>
      <p:grpSp>
        <p:nvGrpSpPr>
          <p:cNvPr id="8" name="Group 8"/>
          <p:cNvGrpSpPr/>
          <p:nvPr/>
        </p:nvGrpSpPr>
        <p:grpSpPr>
          <a:xfrm>
            <a:off x="1028700" y="8164830"/>
            <a:ext cx="7447833" cy="1080696"/>
            <a:chOff x="0" y="0"/>
            <a:chExt cx="9930443" cy="1440927"/>
          </a:xfrm>
        </p:grpSpPr>
        <p:sp>
          <p:nvSpPr>
            <p:cNvPr id="9" name="TextBox 9"/>
            <p:cNvSpPr txBox="1"/>
            <p:nvPr/>
          </p:nvSpPr>
          <p:spPr>
            <a:xfrm>
              <a:off x="0" y="764702"/>
              <a:ext cx="9930443" cy="676225"/>
            </a:xfrm>
            <a:prstGeom prst="rect">
              <a:avLst/>
            </a:prstGeom>
          </p:spPr>
          <p:txBody>
            <a:bodyPr lIns="0" tIns="0" rIns="0" bIns="0" rtlCol="0" anchor="t">
              <a:spAutoFit/>
            </a:bodyPr>
            <a:lstStyle/>
            <a:p>
              <a:pPr>
                <a:lnSpc>
                  <a:spcPts val="4200"/>
                </a:lnSpc>
              </a:pPr>
              <a:r>
                <a:rPr lang="en-US" sz="3000">
                  <a:solidFill>
                    <a:srgbClr val="000000"/>
                  </a:solidFill>
                  <a:latin typeface="DM Sans Bold"/>
                </a:rPr>
                <a:t>Tara Healy (Open Research Specialist)</a:t>
              </a:r>
            </a:p>
          </p:txBody>
        </p:sp>
        <p:sp>
          <p:nvSpPr>
            <p:cNvPr id="10" name="TextBox 10"/>
            <p:cNvSpPr txBox="1"/>
            <p:nvPr/>
          </p:nvSpPr>
          <p:spPr>
            <a:xfrm>
              <a:off x="0" y="-66675"/>
              <a:ext cx="9930443" cy="676225"/>
            </a:xfrm>
            <a:prstGeom prst="rect">
              <a:avLst/>
            </a:prstGeom>
          </p:spPr>
          <p:txBody>
            <a:bodyPr lIns="0" tIns="0" rIns="0" bIns="0" rtlCol="0" anchor="t">
              <a:spAutoFit/>
            </a:bodyPr>
            <a:lstStyle/>
            <a:p>
              <a:pPr>
                <a:lnSpc>
                  <a:spcPts val="4200"/>
                </a:lnSpc>
              </a:pPr>
              <a:r>
                <a:rPr lang="en-US" sz="3000">
                  <a:solidFill>
                    <a:srgbClr val="000000"/>
                  </a:solidFill>
                  <a:latin typeface="DM Sans Bold"/>
                </a:rPr>
                <a:t>Kim Davis (Information Specialist)</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EFBF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2803229" y="225783"/>
            <a:ext cx="12681541" cy="7615462"/>
          </a:xfrm>
          <a:prstGeom prst="rect">
            <a:avLst/>
          </a:prstGeom>
        </p:spPr>
      </p:pic>
      <p:grpSp>
        <p:nvGrpSpPr>
          <p:cNvPr id="3" name="Group 3"/>
          <p:cNvGrpSpPr/>
          <p:nvPr/>
        </p:nvGrpSpPr>
        <p:grpSpPr>
          <a:xfrm>
            <a:off x="1028697" y="7668845"/>
            <a:ext cx="16230603" cy="2013807"/>
            <a:chOff x="0" y="0"/>
            <a:chExt cx="21640804" cy="2685076"/>
          </a:xfrm>
        </p:grpSpPr>
        <p:sp>
          <p:nvSpPr>
            <p:cNvPr id="4" name="AutoShape 4"/>
            <p:cNvSpPr/>
            <p:nvPr/>
          </p:nvSpPr>
          <p:spPr>
            <a:xfrm>
              <a:off x="2" y="6350"/>
              <a:ext cx="21640800" cy="6350"/>
            </a:xfrm>
            <a:prstGeom prst="line">
              <a:avLst/>
            </a:prstGeom>
            <a:ln w="12700" cap="flat">
              <a:solidFill>
                <a:srgbClr val="000000"/>
              </a:solidFill>
              <a:prstDash val="solid"/>
              <a:headEnd type="none" w="sm" len="sm"/>
              <a:tailEnd type="none" w="sm" len="sm"/>
            </a:ln>
          </p:spPr>
        </p:sp>
        <p:sp>
          <p:nvSpPr>
            <p:cNvPr id="5" name="TextBox 5"/>
            <p:cNvSpPr txBox="1"/>
            <p:nvPr/>
          </p:nvSpPr>
          <p:spPr>
            <a:xfrm>
              <a:off x="0" y="237250"/>
              <a:ext cx="21640800" cy="2447826"/>
            </a:xfrm>
            <a:prstGeom prst="rect">
              <a:avLst/>
            </a:prstGeom>
          </p:spPr>
          <p:txBody>
            <a:bodyPr lIns="0" tIns="0" rIns="0" bIns="0" rtlCol="0" anchor="t">
              <a:spAutoFit/>
            </a:bodyPr>
            <a:lstStyle/>
            <a:p>
              <a:pPr>
                <a:lnSpc>
                  <a:spcPts val="7200"/>
                </a:lnSpc>
                <a:spcBef>
                  <a:spcPct val="0"/>
                </a:spcBef>
              </a:pPr>
              <a:r>
                <a:rPr lang="en-US" sz="6000">
                  <a:solidFill>
                    <a:srgbClr val="000000"/>
                  </a:solidFill>
                  <a:latin typeface="DM Sans Bold"/>
                </a:rPr>
                <a:t>Are researchers aware of the wider research environment?</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EFBF5"/>
        </a:solidFill>
        <a:effectLst/>
      </p:bgPr>
    </p:bg>
    <p:spTree>
      <p:nvGrpSpPr>
        <p:cNvPr id="1" name=""/>
        <p:cNvGrpSpPr/>
        <p:nvPr/>
      </p:nvGrpSpPr>
      <p:grpSpPr>
        <a:xfrm>
          <a:off x="0" y="0"/>
          <a:ext cx="0" cy="0"/>
          <a:chOff x="0" y="0"/>
          <a:chExt cx="0" cy="0"/>
        </a:xfrm>
      </p:grpSpPr>
      <p:sp>
        <p:nvSpPr>
          <p:cNvPr id="2" name="AutoShape 2"/>
          <p:cNvSpPr/>
          <p:nvPr/>
        </p:nvSpPr>
        <p:spPr>
          <a:xfrm>
            <a:off x="1028699" y="7673607"/>
            <a:ext cx="16230600" cy="4762"/>
          </a:xfrm>
          <a:prstGeom prst="line">
            <a:avLst/>
          </a:prstGeom>
          <a:ln w="9525" cap="flat">
            <a:solidFill>
              <a:srgbClr val="000000"/>
            </a:solidFill>
            <a:prstDash val="solid"/>
            <a:headEnd type="none" w="sm" len="sm"/>
            <a:tailEnd type="none" w="sm" len="sm"/>
          </a:ln>
        </p:spPr>
      </p:sp>
      <p:grpSp>
        <p:nvGrpSpPr>
          <p:cNvPr id="3" name="Group 3"/>
          <p:cNvGrpSpPr/>
          <p:nvPr/>
        </p:nvGrpSpPr>
        <p:grpSpPr>
          <a:xfrm>
            <a:off x="1955134" y="1127294"/>
            <a:ext cx="14377727" cy="2426241"/>
            <a:chOff x="0" y="0"/>
            <a:chExt cx="19170303" cy="3234989"/>
          </a:xfrm>
        </p:grpSpPr>
        <p:pic>
          <p:nvPicPr>
            <p:cNvPr id="4" name="Picture 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0"/>
              <a:ext cx="19170303" cy="3234989"/>
            </a:xfrm>
            <a:prstGeom prst="rect">
              <a:avLst/>
            </a:prstGeom>
          </p:spPr>
        </p:pic>
        <p:sp>
          <p:nvSpPr>
            <p:cNvPr id="5" name="TextBox 5"/>
            <p:cNvSpPr txBox="1"/>
            <p:nvPr/>
          </p:nvSpPr>
          <p:spPr>
            <a:xfrm>
              <a:off x="870641" y="213975"/>
              <a:ext cx="17755189" cy="2759538"/>
            </a:xfrm>
            <a:prstGeom prst="rect">
              <a:avLst/>
            </a:prstGeom>
          </p:spPr>
          <p:txBody>
            <a:bodyPr lIns="0" tIns="0" rIns="0" bIns="0" rtlCol="0" anchor="t">
              <a:spAutoFit/>
            </a:bodyPr>
            <a:lstStyle/>
            <a:p>
              <a:pPr algn="ctr">
                <a:lnSpc>
                  <a:spcPts val="5599"/>
                </a:lnSpc>
              </a:pPr>
              <a:r>
                <a:rPr lang="en-US" sz="3999">
                  <a:solidFill>
                    <a:srgbClr val="000000"/>
                  </a:solidFill>
                  <a:latin typeface="DM Sans Bold"/>
                </a:rPr>
                <a:t>"I prefer to conduct the sessions in person once more. </a:t>
              </a:r>
            </a:p>
            <a:p>
              <a:pPr algn="ctr">
                <a:lnSpc>
                  <a:spcPts val="5599"/>
                </a:lnSpc>
              </a:pPr>
              <a:r>
                <a:rPr lang="en-US" sz="3999">
                  <a:solidFill>
                    <a:srgbClr val="000000"/>
                  </a:solidFill>
                  <a:latin typeface="DM Sans Bold"/>
                </a:rPr>
                <a:t>I'm bored of online training." </a:t>
              </a:r>
            </a:p>
            <a:p>
              <a:pPr algn="ctr">
                <a:lnSpc>
                  <a:spcPts val="5599"/>
                </a:lnSpc>
                <a:spcBef>
                  <a:spcPct val="0"/>
                </a:spcBef>
              </a:pPr>
              <a:r>
                <a:rPr lang="en-US" sz="3999">
                  <a:solidFill>
                    <a:srgbClr val="000000"/>
                  </a:solidFill>
                  <a:latin typeface="DM Sans Bold"/>
                </a:rPr>
                <a:t>- 2022 UoP PGR/ ECR Survey </a:t>
              </a:r>
            </a:p>
          </p:txBody>
        </p:sp>
      </p:grpSp>
      <p:grpSp>
        <p:nvGrpSpPr>
          <p:cNvPr id="6" name="Group 6"/>
          <p:cNvGrpSpPr/>
          <p:nvPr/>
        </p:nvGrpSpPr>
        <p:grpSpPr>
          <a:xfrm>
            <a:off x="1955136" y="4232553"/>
            <a:ext cx="14377727" cy="2426241"/>
            <a:chOff x="0" y="0"/>
            <a:chExt cx="19170303" cy="3234989"/>
          </a:xfrm>
        </p:grpSpPr>
        <p:pic>
          <p:nvPicPr>
            <p:cNvPr id="7" name="Picture 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0" y="0"/>
              <a:ext cx="19170303" cy="3234989"/>
            </a:xfrm>
            <a:prstGeom prst="rect">
              <a:avLst/>
            </a:prstGeom>
          </p:spPr>
        </p:pic>
        <p:sp>
          <p:nvSpPr>
            <p:cNvPr id="8" name="TextBox 8"/>
            <p:cNvSpPr txBox="1"/>
            <p:nvPr/>
          </p:nvSpPr>
          <p:spPr>
            <a:xfrm>
              <a:off x="1245763" y="199625"/>
              <a:ext cx="15817453" cy="2759538"/>
            </a:xfrm>
            <a:prstGeom prst="rect">
              <a:avLst/>
            </a:prstGeom>
          </p:spPr>
          <p:txBody>
            <a:bodyPr lIns="0" tIns="0" rIns="0" bIns="0" rtlCol="0" anchor="t">
              <a:spAutoFit/>
            </a:bodyPr>
            <a:lstStyle/>
            <a:p>
              <a:pPr algn="ctr">
                <a:lnSpc>
                  <a:spcPts val="5599"/>
                </a:lnSpc>
                <a:spcBef>
                  <a:spcPct val="0"/>
                </a:spcBef>
              </a:pPr>
              <a:r>
                <a:rPr lang="en-US" sz="3999">
                  <a:solidFill>
                    <a:srgbClr val="000000"/>
                  </a:solidFill>
                  <a:latin typeface="DM Sans Bold"/>
                </a:rPr>
                <a:t>"...satisfaction levels are lowest, and have fallen, </a:t>
              </a:r>
            </a:p>
            <a:p>
              <a:pPr algn="ctr">
                <a:lnSpc>
                  <a:spcPts val="5599"/>
                </a:lnSpc>
                <a:spcBef>
                  <a:spcPct val="0"/>
                </a:spcBef>
              </a:pPr>
              <a:r>
                <a:rPr lang="en-US" sz="3999">
                  <a:solidFill>
                    <a:srgbClr val="000000"/>
                  </a:solidFill>
                  <a:latin typeface="DM Sans Bold"/>
                </a:rPr>
                <a:t>among PGRs who interact exclusively online"</a:t>
              </a:r>
            </a:p>
            <a:p>
              <a:pPr algn="ctr">
                <a:lnSpc>
                  <a:spcPts val="5599"/>
                </a:lnSpc>
                <a:spcBef>
                  <a:spcPct val="0"/>
                </a:spcBef>
              </a:pPr>
              <a:r>
                <a:rPr lang="en-US" sz="3999">
                  <a:solidFill>
                    <a:srgbClr val="000000"/>
                  </a:solidFill>
                  <a:latin typeface="DM Sans Bold"/>
                </a:rPr>
                <a:t>- 2022 PRES sector results report</a:t>
              </a:r>
            </a:p>
          </p:txBody>
        </p:sp>
      </p:grpSp>
      <p:pic>
        <p:nvPicPr>
          <p:cNvPr id="9" name="Picture 9"/>
          <p:cNvPicPr>
            <a:picLocks noChangeAspect="1"/>
          </p:cNvPicPr>
          <p:nvPr/>
        </p:nvPicPr>
        <p:blipFill>
          <a:blip r:embed="rId7"/>
          <a:srcRect/>
          <a:stretch>
            <a:fillRect/>
          </a:stretch>
        </p:blipFill>
        <p:spPr>
          <a:xfrm>
            <a:off x="16254033" y="5314294"/>
            <a:ext cx="1367564" cy="1742120"/>
          </a:xfrm>
          <a:prstGeom prst="rect">
            <a:avLst/>
          </a:prstGeom>
        </p:spPr>
      </p:pic>
      <p:pic>
        <p:nvPicPr>
          <p:cNvPr id="10" name="Picture 10"/>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673126" y="1862639"/>
            <a:ext cx="1282007" cy="1690897"/>
          </a:xfrm>
          <a:prstGeom prst="rect">
            <a:avLst/>
          </a:prstGeom>
        </p:spPr>
      </p:pic>
      <p:sp>
        <p:nvSpPr>
          <p:cNvPr id="11" name="TextBox 11"/>
          <p:cNvSpPr txBox="1"/>
          <p:nvPr/>
        </p:nvSpPr>
        <p:spPr>
          <a:xfrm>
            <a:off x="1028697" y="7844401"/>
            <a:ext cx="16230600" cy="1838251"/>
          </a:xfrm>
          <a:prstGeom prst="rect">
            <a:avLst/>
          </a:prstGeom>
        </p:spPr>
        <p:txBody>
          <a:bodyPr lIns="0" tIns="0" rIns="0" bIns="0" rtlCol="0" anchor="t">
            <a:spAutoFit/>
          </a:bodyPr>
          <a:lstStyle/>
          <a:p>
            <a:pPr>
              <a:lnSpc>
                <a:spcPts val="7200"/>
              </a:lnSpc>
              <a:spcBef>
                <a:spcPct val="0"/>
              </a:spcBef>
            </a:pPr>
            <a:r>
              <a:rPr lang="en-US" sz="6000">
                <a:solidFill>
                  <a:srgbClr val="000000"/>
                </a:solidFill>
                <a:latin typeface="DM Sans Bold"/>
              </a:rPr>
              <a:t>Increasing face-to-face opportunities for postgraduate and early career researchers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EFBF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833228" y="4084283"/>
            <a:ext cx="2897213" cy="2972886"/>
          </a:xfrm>
          <a:prstGeom prst="rect">
            <a:avLst/>
          </a:prstGeom>
        </p:spPr>
      </p:pic>
      <p:pic>
        <p:nvPicPr>
          <p:cNvPr id="3" name="Picture 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256809" y="5797147"/>
            <a:ext cx="2349796" cy="1726863"/>
          </a:xfrm>
          <a:prstGeom prst="rect">
            <a:avLst/>
          </a:prstGeom>
        </p:spPr>
      </p:pic>
      <p:pic>
        <p:nvPicPr>
          <p:cNvPr id="4" name="Picture 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5158967" y="5134215"/>
            <a:ext cx="954985" cy="930676"/>
          </a:xfrm>
          <a:prstGeom prst="rect">
            <a:avLst/>
          </a:prstGeom>
        </p:spPr>
      </p:pic>
      <p:grpSp>
        <p:nvGrpSpPr>
          <p:cNvPr id="5" name="Group 5"/>
          <p:cNvGrpSpPr/>
          <p:nvPr/>
        </p:nvGrpSpPr>
        <p:grpSpPr>
          <a:xfrm>
            <a:off x="1649379" y="270993"/>
            <a:ext cx="6678013" cy="3254182"/>
            <a:chOff x="0" y="0"/>
            <a:chExt cx="2068826" cy="1008135"/>
          </a:xfrm>
        </p:grpSpPr>
        <p:sp>
          <p:nvSpPr>
            <p:cNvPr id="6" name="Freeform 6"/>
            <p:cNvSpPr/>
            <p:nvPr/>
          </p:nvSpPr>
          <p:spPr>
            <a:xfrm>
              <a:off x="0" y="0"/>
              <a:ext cx="2068826" cy="1008135"/>
            </a:xfrm>
            <a:custGeom>
              <a:avLst/>
              <a:gdLst/>
              <a:ahLst/>
              <a:cxnLst/>
              <a:rect l="l" t="t" r="r" b="b"/>
              <a:pathLst>
                <a:path w="2068826" h="1008135">
                  <a:moveTo>
                    <a:pt x="59125" y="0"/>
                  </a:moveTo>
                  <a:lnTo>
                    <a:pt x="2009701" y="0"/>
                  </a:lnTo>
                  <a:cubicBezTo>
                    <a:pt x="2042355" y="0"/>
                    <a:pt x="2068826" y="26471"/>
                    <a:pt x="2068826" y="59125"/>
                  </a:cubicBezTo>
                  <a:lnTo>
                    <a:pt x="2068826" y="949010"/>
                  </a:lnTo>
                  <a:cubicBezTo>
                    <a:pt x="2068826" y="981664"/>
                    <a:pt x="2042355" y="1008135"/>
                    <a:pt x="2009701" y="1008135"/>
                  </a:cubicBezTo>
                  <a:lnTo>
                    <a:pt x="59125" y="1008135"/>
                  </a:lnTo>
                  <a:cubicBezTo>
                    <a:pt x="26471" y="1008135"/>
                    <a:pt x="0" y="981664"/>
                    <a:pt x="0" y="949010"/>
                  </a:cubicBezTo>
                  <a:lnTo>
                    <a:pt x="0" y="59125"/>
                  </a:lnTo>
                  <a:cubicBezTo>
                    <a:pt x="0" y="26471"/>
                    <a:pt x="26471" y="0"/>
                    <a:pt x="59125" y="0"/>
                  </a:cubicBezTo>
                  <a:close/>
                </a:path>
              </a:pathLst>
            </a:custGeom>
            <a:solidFill>
              <a:srgbClr val="EFEFEF"/>
            </a:solidFill>
          </p:spPr>
        </p:sp>
        <p:sp>
          <p:nvSpPr>
            <p:cNvPr id="7" name="TextBox 7"/>
            <p:cNvSpPr txBox="1"/>
            <p:nvPr/>
          </p:nvSpPr>
          <p:spPr>
            <a:xfrm>
              <a:off x="0" y="-28575"/>
              <a:ext cx="812800" cy="841375"/>
            </a:xfrm>
            <a:prstGeom prst="rect">
              <a:avLst/>
            </a:prstGeom>
          </p:spPr>
          <p:txBody>
            <a:bodyPr lIns="50800" tIns="50800" rIns="50800" bIns="50800" rtlCol="0" anchor="ctr"/>
            <a:lstStyle/>
            <a:p>
              <a:pPr algn="ctr">
                <a:lnSpc>
                  <a:spcPts val="2600"/>
                </a:lnSpc>
              </a:pPr>
              <a:endParaRPr/>
            </a:p>
          </p:txBody>
        </p:sp>
      </p:grpSp>
      <p:grpSp>
        <p:nvGrpSpPr>
          <p:cNvPr id="8" name="Group 8"/>
          <p:cNvGrpSpPr/>
          <p:nvPr/>
        </p:nvGrpSpPr>
        <p:grpSpPr>
          <a:xfrm>
            <a:off x="2036860" y="485050"/>
            <a:ext cx="5732022" cy="2747996"/>
            <a:chOff x="0" y="0"/>
            <a:chExt cx="7642696" cy="3663995"/>
          </a:xfrm>
        </p:grpSpPr>
        <p:sp>
          <p:nvSpPr>
            <p:cNvPr id="9" name="AutoShape 9"/>
            <p:cNvSpPr/>
            <p:nvPr/>
          </p:nvSpPr>
          <p:spPr>
            <a:xfrm>
              <a:off x="2600277" y="0"/>
              <a:ext cx="0" cy="3663995"/>
            </a:xfrm>
            <a:prstGeom prst="line">
              <a:avLst/>
            </a:prstGeom>
            <a:ln w="52253" cap="rnd">
              <a:solidFill>
                <a:srgbClr val="000000"/>
              </a:solidFill>
              <a:prstDash val="solid"/>
              <a:headEnd type="none" w="sm" len="sm"/>
              <a:tailEnd type="none" w="sm" len="sm"/>
            </a:ln>
          </p:spPr>
        </p:sp>
        <p:sp>
          <p:nvSpPr>
            <p:cNvPr id="10" name="AutoShape 10"/>
            <p:cNvSpPr/>
            <p:nvPr/>
          </p:nvSpPr>
          <p:spPr>
            <a:xfrm>
              <a:off x="5084794" y="0"/>
              <a:ext cx="0" cy="3663995"/>
            </a:xfrm>
            <a:prstGeom prst="line">
              <a:avLst/>
            </a:prstGeom>
            <a:ln w="52253" cap="rnd">
              <a:solidFill>
                <a:srgbClr val="000000"/>
              </a:solidFill>
              <a:prstDash val="solid"/>
              <a:headEnd type="none" w="sm" len="sm"/>
              <a:tailEnd type="none" w="sm" len="sm"/>
            </a:ln>
          </p:spPr>
        </p:sp>
        <p:pic>
          <p:nvPicPr>
            <p:cNvPr id="11" name="Picture 11"/>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535747" y="2168455"/>
              <a:ext cx="1554909" cy="1495540"/>
            </a:xfrm>
            <a:prstGeom prst="rect">
              <a:avLst/>
            </a:prstGeom>
          </p:spPr>
        </p:pic>
        <p:pic>
          <p:nvPicPr>
            <p:cNvPr id="12" name="Picture 12"/>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3127608" y="2168455"/>
              <a:ext cx="1554909" cy="1495540"/>
            </a:xfrm>
            <a:prstGeom prst="rect">
              <a:avLst/>
            </a:prstGeom>
          </p:spPr>
        </p:pic>
        <p:pic>
          <p:nvPicPr>
            <p:cNvPr id="13" name="Picture 13"/>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5598616" y="2168455"/>
              <a:ext cx="1554909" cy="1495540"/>
            </a:xfrm>
            <a:prstGeom prst="rect">
              <a:avLst/>
            </a:prstGeom>
          </p:spPr>
        </p:pic>
        <p:pic>
          <p:nvPicPr>
            <p:cNvPr id="14" name="Picture 14"/>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3431439" y="111805"/>
              <a:ext cx="947245" cy="1404272"/>
            </a:xfrm>
            <a:prstGeom prst="rect">
              <a:avLst/>
            </a:prstGeom>
          </p:spPr>
        </p:pic>
        <p:pic>
          <p:nvPicPr>
            <p:cNvPr id="15" name="Picture 15"/>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598097" y="125385"/>
              <a:ext cx="1317300" cy="1317300"/>
            </a:xfrm>
            <a:prstGeom prst="rect">
              <a:avLst/>
            </a:prstGeom>
          </p:spPr>
        </p:pic>
        <p:pic>
          <p:nvPicPr>
            <p:cNvPr id="16" name="Picture 16"/>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p:blipFill>
          <p:spPr>
            <a:xfrm>
              <a:off x="5659578" y="129773"/>
              <a:ext cx="1386303" cy="1386303"/>
            </a:xfrm>
            <a:prstGeom prst="rect">
              <a:avLst/>
            </a:prstGeom>
          </p:spPr>
        </p:pic>
        <p:sp>
          <p:nvSpPr>
            <p:cNvPr id="17" name="AutoShape 17"/>
            <p:cNvSpPr/>
            <p:nvPr/>
          </p:nvSpPr>
          <p:spPr>
            <a:xfrm>
              <a:off x="26127" y="0"/>
              <a:ext cx="0" cy="3663995"/>
            </a:xfrm>
            <a:prstGeom prst="line">
              <a:avLst/>
            </a:prstGeom>
            <a:ln w="52253" cap="rnd">
              <a:solidFill>
                <a:srgbClr val="000000"/>
              </a:solidFill>
              <a:prstDash val="solid"/>
              <a:headEnd type="none" w="sm" len="sm"/>
              <a:tailEnd type="none" w="sm" len="sm"/>
            </a:ln>
          </p:spPr>
        </p:sp>
        <p:sp>
          <p:nvSpPr>
            <p:cNvPr id="18" name="AutoShape 18"/>
            <p:cNvSpPr/>
            <p:nvPr/>
          </p:nvSpPr>
          <p:spPr>
            <a:xfrm>
              <a:off x="7616569" y="0"/>
              <a:ext cx="0" cy="3663995"/>
            </a:xfrm>
            <a:prstGeom prst="line">
              <a:avLst/>
            </a:prstGeom>
            <a:ln w="52253" cap="rnd">
              <a:solidFill>
                <a:srgbClr val="000000"/>
              </a:solidFill>
              <a:prstDash val="solid"/>
              <a:headEnd type="none" w="sm" len="sm"/>
              <a:tailEnd type="none" w="sm" len="sm"/>
            </a:ln>
          </p:spPr>
        </p:sp>
      </p:grpSp>
      <p:pic>
        <p:nvPicPr>
          <p:cNvPr id="19" name="Picture 19"/>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rcRect/>
          <a:stretch>
            <a:fillRect/>
          </a:stretch>
        </p:blipFill>
        <p:spPr>
          <a:xfrm>
            <a:off x="11732803" y="4929228"/>
            <a:ext cx="1255336" cy="1340650"/>
          </a:xfrm>
          <a:prstGeom prst="rect">
            <a:avLst/>
          </a:prstGeom>
        </p:spPr>
      </p:pic>
      <p:pic>
        <p:nvPicPr>
          <p:cNvPr id="20" name="Picture 20"/>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rcRect/>
          <a:stretch>
            <a:fillRect/>
          </a:stretch>
        </p:blipFill>
        <p:spPr>
          <a:xfrm>
            <a:off x="12754721" y="5913784"/>
            <a:ext cx="1627195" cy="1236668"/>
          </a:xfrm>
          <a:prstGeom prst="rect">
            <a:avLst/>
          </a:prstGeom>
        </p:spPr>
      </p:pic>
      <p:pic>
        <p:nvPicPr>
          <p:cNvPr id="21" name="Picture 21"/>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rcRect/>
          <a:stretch>
            <a:fillRect/>
          </a:stretch>
        </p:blipFill>
        <p:spPr>
          <a:xfrm>
            <a:off x="11104555" y="6261146"/>
            <a:ext cx="1345071" cy="1345071"/>
          </a:xfrm>
          <a:prstGeom prst="rect">
            <a:avLst/>
          </a:prstGeom>
        </p:spPr>
      </p:pic>
      <p:pic>
        <p:nvPicPr>
          <p:cNvPr id="22" name="Picture 22"/>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rcRect/>
          <a:stretch>
            <a:fillRect/>
          </a:stretch>
        </p:blipFill>
        <p:spPr>
          <a:xfrm>
            <a:off x="5411630" y="3378153"/>
            <a:ext cx="2194975" cy="2326081"/>
          </a:xfrm>
          <a:prstGeom prst="rect">
            <a:avLst/>
          </a:prstGeom>
        </p:spPr>
      </p:pic>
      <p:grpSp>
        <p:nvGrpSpPr>
          <p:cNvPr id="23" name="Group 23"/>
          <p:cNvGrpSpPr/>
          <p:nvPr/>
        </p:nvGrpSpPr>
        <p:grpSpPr>
          <a:xfrm>
            <a:off x="9960608" y="224472"/>
            <a:ext cx="6678013" cy="3254182"/>
            <a:chOff x="0" y="0"/>
            <a:chExt cx="2068826" cy="1008135"/>
          </a:xfrm>
        </p:grpSpPr>
        <p:sp>
          <p:nvSpPr>
            <p:cNvPr id="24" name="Freeform 24"/>
            <p:cNvSpPr/>
            <p:nvPr/>
          </p:nvSpPr>
          <p:spPr>
            <a:xfrm>
              <a:off x="0" y="0"/>
              <a:ext cx="2068826" cy="1008135"/>
            </a:xfrm>
            <a:custGeom>
              <a:avLst/>
              <a:gdLst/>
              <a:ahLst/>
              <a:cxnLst/>
              <a:rect l="l" t="t" r="r" b="b"/>
              <a:pathLst>
                <a:path w="2068826" h="1008135">
                  <a:moveTo>
                    <a:pt x="59125" y="0"/>
                  </a:moveTo>
                  <a:lnTo>
                    <a:pt x="2009701" y="0"/>
                  </a:lnTo>
                  <a:cubicBezTo>
                    <a:pt x="2042355" y="0"/>
                    <a:pt x="2068826" y="26471"/>
                    <a:pt x="2068826" y="59125"/>
                  </a:cubicBezTo>
                  <a:lnTo>
                    <a:pt x="2068826" y="949010"/>
                  </a:lnTo>
                  <a:cubicBezTo>
                    <a:pt x="2068826" y="981664"/>
                    <a:pt x="2042355" y="1008135"/>
                    <a:pt x="2009701" y="1008135"/>
                  </a:cubicBezTo>
                  <a:lnTo>
                    <a:pt x="59125" y="1008135"/>
                  </a:lnTo>
                  <a:cubicBezTo>
                    <a:pt x="26471" y="1008135"/>
                    <a:pt x="0" y="981664"/>
                    <a:pt x="0" y="949010"/>
                  </a:cubicBezTo>
                  <a:lnTo>
                    <a:pt x="0" y="59125"/>
                  </a:lnTo>
                  <a:cubicBezTo>
                    <a:pt x="0" y="26471"/>
                    <a:pt x="26471" y="0"/>
                    <a:pt x="59125" y="0"/>
                  </a:cubicBezTo>
                  <a:close/>
                </a:path>
              </a:pathLst>
            </a:custGeom>
            <a:solidFill>
              <a:srgbClr val="EFEFEF"/>
            </a:solidFill>
          </p:spPr>
        </p:sp>
        <p:sp>
          <p:nvSpPr>
            <p:cNvPr id="25" name="TextBox 25"/>
            <p:cNvSpPr txBox="1"/>
            <p:nvPr/>
          </p:nvSpPr>
          <p:spPr>
            <a:xfrm>
              <a:off x="0" y="-28575"/>
              <a:ext cx="812800" cy="841375"/>
            </a:xfrm>
            <a:prstGeom prst="rect">
              <a:avLst/>
            </a:prstGeom>
          </p:spPr>
          <p:txBody>
            <a:bodyPr lIns="50800" tIns="50800" rIns="50800" bIns="50800" rtlCol="0" anchor="ctr"/>
            <a:lstStyle/>
            <a:p>
              <a:pPr algn="ctr">
                <a:lnSpc>
                  <a:spcPts val="2600"/>
                </a:lnSpc>
              </a:pPr>
              <a:endParaRPr/>
            </a:p>
          </p:txBody>
        </p:sp>
      </p:grpSp>
      <p:pic>
        <p:nvPicPr>
          <p:cNvPr id="26" name="Picture 26"/>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0754278" y="2111392"/>
            <a:ext cx="1166182" cy="1121655"/>
          </a:xfrm>
          <a:prstGeom prst="rect">
            <a:avLst/>
          </a:prstGeom>
        </p:spPr>
      </p:pic>
      <p:pic>
        <p:nvPicPr>
          <p:cNvPr id="27" name="Picture 27"/>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2698174" y="2111392"/>
            <a:ext cx="1166182" cy="1121655"/>
          </a:xfrm>
          <a:prstGeom prst="rect">
            <a:avLst/>
          </a:prstGeom>
        </p:spPr>
      </p:pic>
      <p:pic>
        <p:nvPicPr>
          <p:cNvPr id="28" name="Picture 28"/>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14551430" y="2111392"/>
            <a:ext cx="1166182" cy="1121655"/>
          </a:xfrm>
          <a:prstGeom prst="rect">
            <a:avLst/>
          </a:prstGeom>
        </p:spPr>
      </p:pic>
      <p:pic>
        <p:nvPicPr>
          <p:cNvPr id="29" name="Picture 29"/>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12681870" y="1399916"/>
            <a:ext cx="336037" cy="498168"/>
          </a:xfrm>
          <a:prstGeom prst="rect">
            <a:avLst/>
          </a:prstGeom>
        </p:spPr>
      </p:pic>
      <p:pic>
        <p:nvPicPr>
          <p:cNvPr id="30" name="Picture 30"/>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10731527" y="582380"/>
            <a:ext cx="451647" cy="451647"/>
          </a:xfrm>
          <a:prstGeom prst="rect">
            <a:avLst/>
          </a:prstGeom>
        </p:spPr>
      </p:pic>
      <p:pic>
        <p:nvPicPr>
          <p:cNvPr id="31" name="Picture 31"/>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11527464" y="791095"/>
            <a:ext cx="410677" cy="608821"/>
          </a:xfrm>
          <a:prstGeom prst="rect">
            <a:avLst/>
          </a:prstGeom>
        </p:spPr>
      </p:pic>
      <p:pic>
        <p:nvPicPr>
          <p:cNvPr id="32" name="Picture 32"/>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0731527" y="1131984"/>
            <a:ext cx="746055" cy="727065"/>
          </a:xfrm>
          <a:prstGeom prst="rect">
            <a:avLst/>
          </a:prstGeom>
        </p:spPr>
      </p:pic>
      <p:pic>
        <p:nvPicPr>
          <p:cNvPr id="33" name="Picture 33"/>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rcRect/>
          <a:stretch>
            <a:fillRect/>
          </a:stretch>
        </p:blipFill>
        <p:spPr>
          <a:xfrm>
            <a:off x="13369658" y="1249315"/>
            <a:ext cx="647897" cy="492402"/>
          </a:xfrm>
          <a:prstGeom prst="rect">
            <a:avLst/>
          </a:prstGeom>
        </p:spPr>
      </p:pic>
      <p:pic>
        <p:nvPicPr>
          <p:cNvPr id="34" name="Picture 34"/>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rcRect/>
          <a:stretch>
            <a:fillRect/>
          </a:stretch>
        </p:blipFill>
        <p:spPr>
          <a:xfrm>
            <a:off x="12925415" y="582380"/>
            <a:ext cx="610456" cy="610456"/>
          </a:xfrm>
          <a:prstGeom prst="rect">
            <a:avLst/>
          </a:prstGeom>
        </p:spPr>
      </p:pic>
      <p:pic>
        <p:nvPicPr>
          <p:cNvPr id="35" name="Picture 35"/>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rcRect/>
          <a:stretch>
            <a:fillRect/>
          </a:stretch>
        </p:blipFill>
        <p:spPr>
          <a:xfrm>
            <a:off x="14381915" y="482815"/>
            <a:ext cx="712940" cy="761392"/>
          </a:xfrm>
          <a:prstGeom prst="rect">
            <a:avLst/>
          </a:prstGeom>
        </p:spPr>
      </p:pic>
      <p:pic>
        <p:nvPicPr>
          <p:cNvPr id="36" name="Picture 36"/>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rcRect/>
          <a:stretch>
            <a:fillRect/>
          </a:stretch>
        </p:blipFill>
        <p:spPr>
          <a:xfrm>
            <a:off x="15290463" y="1034027"/>
            <a:ext cx="610456" cy="610456"/>
          </a:xfrm>
          <a:prstGeom prst="rect">
            <a:avLst/>
          </a:prstGeom>
        </p:spPr>
      </p:pic>
      <p:pic>
        <p:nvPicPr>
          <p:cNvPr id="37" name="Picture 37"/>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14643209" y="1399916"/>
            <a:ext cx="451647" cy="451647"/>
          </a:xfrm>
          <a:prstGeom prst="rect">
            <a:avLst/>
          </a:prstGeom>
        </p:spPr>
      </p:pic>
      <p:pic>
        <p:nvPicPr>
          <p:cNvPr id="38" name="Picture 38"/>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rcRect/>
          <a:stretch>
            <a:fillRect/>
          </a:stretch>
        </p:blipFill>
        <p:spPr>
          <a:xfrm flipV="1">
            <a:off x="10730441" y="3378153"/>
            <a:ext cx="2194975" cy="2326081"/>
          </a:xfrm>
          <a:prstGeom prst="rect">
            <a:avLst/>
          </a:prstGeom>
        </p:spPr>
      </p:pic>
      <p:sp>
        <p:nvSpPr>
          <p:cNvPr id="39" name="AutoShape 39"/>
          <p:cNvSpPr/>
          <p:nvPr/>
        </p:nvSpPr>
        <p:spPr>
          <a:xfrm>
            <a:off x="12286623" y="477676"/>
            <a:ext cx="16194" cy="2747775"/>
          </a:xfrm>
          <a:prstGeom prst="line">
            <a:avLst/>
          </a:prstGeom>
          <a:ln w="28575" cap="flat">
            <a:solidFill>
              <a:srgbClr val="000000"/>
            </a:solidFill>
            <a:prstDash val="sysDash"/>
            <a:headEnd type="none" w="sm" len="sm"/>
            <a:tailEnd type="none" w="sm" len="sm"/>
          </a:ln>
        </p:spPr>
      </p:sp>
      <p:sp>
        <p:nvSpPr>
          <p:cNvPr id="40" name="AutoShape 40"/>
          <p:cNvSpPr/>
          <p:nvPr/>
        </p:nvSpPr>
        <p:spPr>
          <a:xfrm>
            <a:off x="14216434" y="477676"/>
            <a:ext cx="16194" cy="2747775"/>
          </a:xfrm>
          <a:prstGeom prst="line">
            <a:avLst/>
          </a:prstGeom>
          <a:ln w="28575" cap="flat">
            <a:solidFill>
              <a:srgbClr val="000000"/>
            </a:solidFill>
            <a:prstDash val="sysDash"/>
            <a:headEnd type="none" w="sm" len="sm"/>
            <a:tailEnd type="none" w="sm" len="sm"/>
          </a:ln>
        </p:spPr>
      </p:sp>
      <p:pic>
        <p:nvPicPr>
          <p:cNvPr id="41" name="Picture 41"/>
          <p:cNvPicPr>
            <a:picLocks noChangeAspect="1"/>
          </p:cNvPicPr>
          <p:nvPr/>
        </p:nvPicPr>
        <p:blipFill>
          <a:blip r:embed="rId29">
            <a:extLst>
              <a:ext uri="{28A0092B-C50C-407E-A947-70E740481C1C}">
                <a14:useLocalDpi xmlns:a14="http://schemas.microsoft.com/office/drawing/2010/main" val="0"/>
              </a:ext>
              <a:ext uri="{96DAC541-7B7A-43D3-8B79-37D633B846F1}">
                <asvg:svgBlip xmlns:asvg="http://schemas.microsoft.com/office/drawing/2016/SVG/main" r:embed="rId30"/>
              </a:ext>
            </a:extLst>
          </a:blip>
          <a:srcRect/>
          <a:stretch>
            <a:fillRect/>
          </a:stretch>
        </p:blipFill>
        <p:spPr>
          <a:xfrm>
            <a:off x="4111407" y="5856742"/>
            <a:ext cx="916802" cy="1140817"/>
          </a:xfrm>
          <a:prstGeom prst="rect">
            <a:avLst/>
          </a:prstGeom>
        </p:spPr>
      </p:pic>
      <p:sp>
        <p:nvSpPr>
          <p:cNvPr id="42" name="AutoShape 42"/>
          <p:cNvSpPr/>
          <p:nvPr/>
        </p:nvSpPr>
        <p:spPr>
          <a:xfrm>
            <a:off x="10418184" y="477676"/>
            <a:ext cx="16194" cy="2747775"/>
          </a:xfrm>
          <a:prstGeom prst="line">
            <a:avLst/>
          </a:prstGeom>
          <a:ln w="28575" cap="flat">
            <a:solidFill>
              <a:srgbClr val="000000"/>
            </a:solidFill>
            <a:prstDash val="sysDash"/>
            <a:headEnd type="none" w="sm" len="sm"/>
            <a:tailEnd type="none" w="sm" len="sm"/>
          </a:ln>
        </p:spPr>
      </p:sp>
      <p:sp>
        <p:nvSpPr>
          <p:cNvPr id="43" name="AutoShape 43"/>
          <p:cNvSpPr/>
          <p:nvPr/>
        </p:nvSpPr>
        <p:spPr>
          <a:xfrm>
            <a:off x="1028701" y="7970822"/>
            <a:ext cx="16230600" cy="4762"/>
          </a:xfrm>
          <a:prstGeom prst="line">
            <a:avLst/>
          </a:prstGeom>
          <a:ln w="9525" cap="flat">
            <a:solidFill>
              <a:srgbClr val="000000"/>
            </a:solidFill>
            <a:prstDash val="solid"/>
            <a:headEnd type="none" w="sm" len="sm"/>
            <a:tailEnd type="none" w="sm" len="sm"/>
          </a:ln>
        </p:spPr>
      </p:sp>
      <p:sp>
        <p:nvSpPr>
          <p:cNvPr id="44" name="AutoShape 44"/>
          <p:cNvSpPr/>
          <p:nvPr/>
        </p:nvSpPr>
        <p:spPr>
          <a:xfrm>
            <a:off x="16108307" y="485188"/>
            <a:ext cx="16194" cy="2747775"/>
          </a:xfrm>
          <a:prstGeom prst="line">
            <a:avLst/>
          </a:prstGeom>
          <a:ln w="28575" cap="flat">
            <a:solidFill>
              <a:srgbClr val="000000"/>
            </a:solidFill>
            <a:prstDash val="sysDash"/>
            <a:headEnd type="none" w="sm" len="sm"/>
            <a:tailEnd type="none" w="sm" len="sm"/>
          </a:ln>
        </p:spPr>
      </p:sp>
      <p:pic>
        <p:nvPicPr>
          <p:cNvPr id="45" name="Picture 45"/>
          <p:cNvPicPr>
            <a:picLocks noChangeAspect="1"/>
          </p:cNvPicPr>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rcRect/>
          <a:stretch>
            <a:fillRect/>
          </a:stretch>
        </p:blipFill>
        <p:spPr>
          <a:xfrm>
            <a:off x="8429306" y="6532118"/>
            <a:ext cx="649326" cy="668782"/>
          </a:xfrm>
          <a:prstGeom prst="rect">
            <a:avLst/>
          </a:prstGeom>
        </p:spPr>
      </p:pic>
      <p:sp>
        <p:nvSpPr>
          <p:cNvPr id="46" name="TextBox 46"/>
          <p:cNvSpPr txBox="1"/>
          <p:nvPr/>
        </p:nvSpPr>
        <p:spPr>
          <a:xfrm>
            <a:off x="1028700" y="8066072"/>
            <a:ext cx="16230600" cy="1838251"/>
          </a:xfrm>
          <a:prstGeom prst="rect">
            <a:avLst/>
          </a:prstGeom>
        </p:spPr>
        <p:txBody>
          <a:bodyPr lIns="0" tIns="0" rIns="0" bIns="0" rtlCol="0" anchor="t">
            <a:spAutoFit/>
          </a:bodyPr>
          <a:lstStyle/>
          <a:p>
            <a:pPr>
              <a:lnSpc>
                <a:spcPts val="7200"/>
              </a:lnSpc>
              <a:spcBef>
                <a:spcPct val="0"/>
              </a:spcBef>
            </a:pPr>
            <a:r>
              <a:rPr lang="en-US" sz="6000">
                <a:solidFill>
                  <a:srgbClr val="000000"/>
                </a:solidFill>
                <a:latin typeface="DM Sans Bold"/>
              </a:rPr>
              <a:t>Transformative sustainability learning- space to change</a:t>
            </a:r>
          </a:p>
        </p:txBody>
      </p:sp>
      <p:pic>
        <p:nvPicPr>
          <p:cNvPr id="47" name="Picture 47"/>
          <p:cNvPicPr>
            <a:picLocks noChangeAspect="1"/>
          </p:cNvPicPr>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rcRect/>
          <a:stretch>
            <a:fillRect/>
          </a:stretch>
        </p:blipFill>
        <p:spPr>
          <a:xfrm flipH="1">
            <a:off x="9398876" y="6532118"/>
            <a:ext cx="649326" cy="66878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37356" b="25143"/>
          <a:stretch>
            <a:fillRect/>
          </a:stretch>
        </p:blipFill>
        <p:spPr>
          <a:xfrm>
            <a:off x="0" y="0"/>
            <a:ext cx="18288000" cy="10287000"/>
          </a:xfrm>
          <a:prstGeom prst="rect">
            <a:avLst/>
          </a:prstGeom>
        </p:spPr>
      </p:pic>
      <p:grpSp>
        <p:nvGrpSpPr>
          <p:cNvPr id="3" name="Group 3"/>
          <p:cNvGrpSpPr/>
          <p:nvPr/>
        </p:nvGrpSpPr>
        <p:grpSpPr>
          <a:xfrm>
            <a:off x="-164399" y="-242287"/>
            <a:ext cx="18896470" cy="11043637"/>
            <a:chOff x="0" y="0"/>
            <a:chExt cx="4976848" cy="2908612"/>
          </a:xfrm>
        </p:grpSpPr>
        <p:sp>
          <p:nvSpPr>
            <p:cNvPr id="4" name="Freeform 4"/>
            <p:cNvSpPr/>
            <p:nvPr/>
          </p:nvSpPr>
          <p:spPr>
            <a:xfrm>
              <a:off x="0" y="0"/>
              <a:ext cx="4976848" cy="2908612"/>
            </a:xfrm>
            <a:custGeom>
              <a:avLst/>
              <a:gdLst/>
              <a:ahLst/>
              <a:cxnLst/>
              <a:rect l="l" t="t" r="r" b="b"/>
              <a:pathLst>
                <a:path w="4976848" h="2908612">
                  <a:moveTo>
                    <a:pt x="0" y="0"/>
                  </a:moveTo>
                  <a:lnTo>
                    <a:pt x="4976848" y="0"/>
                  </a:lnTo>
                  <a:lnTo>
                    <a:pt x="4976848" y="2908612"/>
                  </a:lnTo>
                  <a:lnTo>
                    <a:pt x="0" y="2908612"/>
                  </a:lnTo>
                  <a:close/>
                </a:path>
              </a:pathLst>
            </a:custGeom>
            <a:solidFill>
              <a:srgbClr val="100F0D">
                <a:alpha val="66667"/>
              </a:srgbClr>
            </a:solidFill>
          </p:spPr>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100"/>
                </a:lnSpc>
              </a:pPr>
              <a:endParaRPr/>
            </a:p>
          </p:txBody>
        </p:sp>
      </p:grpSp>
      <p:sp>
        <p:nvSpPr>
          <p:cNvPr id="6" name="AutoShape 6"/>
          <p:cNvSpPr/>
          <p:nvPr/>
        </p:nvSpPr>
        <p:spPr>
          <a:xfrm rot="1008">
            <a:off x="1028698" y="3639800"/>
            <a:ext cx="16230601" cy="0"/>
          </a:xfrm>
          <a:prstGeom prst="line">
            <a:avLst/>
          </a:prstGeom>
          <a:ln w="9525" cap="flat">
            <a:solidFill>
              <a:srgbClr val="FEFBF5"/>
            </a:solidFill>
            <a:prstDash val="solid"/>
            <a:headEnd type="none" w="sm" len="sm"/>
            <a:tailEnd type="none" w="sm" len="sm"/>
          </a:ln>
        </p:spPr>
      </p:sp>
      <p:grpSp>
        <p:nvGrpSpPr>
          <p:cNvPr id="7" name="Group 7"/>
          <p:cNvGrpSpPr/>
          <p:nvPr/>
        </p:nvGrpSpPr>
        <p:grpSpPr>
          <a:xfrm>
            <a:off x="7250998" y="4765778"/>
            <a:ext cx="3786004" cy="3741575"/>
            <a:chOff x="0" y="0"/>
            <a:chExt cx="5048005" cy="4988766"/>
          </a:xfrm>
        </p:grpSpPr>
        <p:sp>
          <p:nvSpPr>
            <p:cNvPr id="8" name="TextBox 8"/>
            <p:cNvSpPr txBox="1"/>
            <p:nvPr/>
          </p:nvSpPr>
          <p:spPr>
            <a:xfrm>
              <a:off x="0" y="1922623"/>
              <a:ext cx="5048005" cy="1431826"/>
            </a:xfrm>
            <a:prstGeom prst="rect">
              <a:avLst/>
            </a:prstGeom>
          </p:spPr>
          <p:txBody>
            <a:bodyPr lIns="0" tIns="0" rIns="0" bIns="0" rtlCol="0" anchor="t">
              <a:spAutoFit/>
            </a:bodyPr>
            <a:lstStyle/>
            <a:p>
              <a:pPr marL="0" lvl="0" indent="0" algn="l">
                <a:lnSpc>
                  <a:spcPts val="4200"/>
                </a:lnSpc>
                <a:spcBef>
                  <a:spcPct val="0"/>
                </a:spcBef>
              </a:pPr>
              <a:r>
                <a:rPr lang="en-US" sz="3500">
                  <a:solidFill>
                    <a:srgbClr val="FEFBF5"/>
                  </a:solidFill>
                  <a:latin typeface="DM Sans Bold"/>
                </a:rPr>
                <a:t>Sparking conversation</a:t>
              </a:r>
            </a:p>
          </p:txBody>
        </p:sp>
        <p:sp>
          <p:nvSpPr>
            <p:cNvPr id="9" name="TextBox 9"/>
            <p:cNvSpPr txBox="1"/>
            <p:nvPr/>
          </p:nvSpPr>
          <p:spPr>
            <a:xfrm>
              <a:off x="0" y="3857507"/>
              <a:ext cx="5048005" cy="1131259"/>
            </a:xfrm>
            <a:prstGeom prst="rect">
              <a:avLst/>
            </a:prstGeom>
          </p:spPr>
          <p:txBody>
            <a:bodyPr lIns="0" tIns="0" rIns="0" bIns="0" rtlCol="0" anchor="t">
              <a:spAutoFit/>
            </a:bodyPr>
            <a:lstStyle/>
            <a:p>
              <a:pPr algn="l">
                <a:lnSpc>
                  <a:spcPts val="3499"/>
                </a:lnSpc>
              </a:pPr>
              <a:r>
                <a:rPr lang="en-US" sz="2499">
                  <a:solidFill>
                    <a:srgbClr val="FEFBF5"/>
                  </a:solidFill>
                  <a:latin typeface="DM Sans"/>
                </a:rPr>
                <a:t>We provide space, hot drinks, biscuits</a:t>
              </a:r>
            </a:p>
          </p:txBody>
        </p:sp>
        <p:pic>
          <p:nvPicPr>
            <p:cNvPr id="10" name="Picture 1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0" y="0"/>
              <a:ext cx="1189356" cy="1185031"/>
            </a:xfrm>
            <a:prstGeom prst="rect">
              <a:avLst/>
            </a:prstGeom>
          </p:spPr>
        </p:pic>
      </p:grpSp>
      <p:grpSp>
        <p:nvGrpSpPr>
          <p:cNvPr id="11" name="Group 11"/>
          <p:cNvGrpSpPr/>
          <p:nvPr/>
        </p:nvGrpSpPr>
        <p:grpSpPr>
          <a:xfrm>
            <a:off x="13473297" y="4822949"/>
            <a:ext cx="3786004" cy="4122517"/>
            <a:chOff x="0" y="0"/>
            <a:chExt cx="5048005" cy="5496690"/>
          </a:xfrm>
        </p:grpSpPr>
        <p:sp>
          <p:nvSpPr>
            <p:cNvPr id="12" name="TextBox 12"/>
            <p:cNvSpPr txBox="1"/>
            <p:nvPr/>
          </p:nvSpPr>
          <p:spPr>
            <a:xfrm>
              <a:off x="0" y="1846396"/>
              <a:ext cx="5048005" cy="1431826"/>
            </a:xfrm>
            <a:prstGeom prst="rect">
              <a:avLst/>
            </a:prstGeom>
          </p:spPr>
          <p:txBody>
            <a:bodyPr lIns="0" tIns="0" rIns="0" bIns="0" rtlCol="0" anchor="t">
              <a:spAutoFit/>
            </a:bodyPr>
            <a:lstStyle/>
            <a:p>
              <a:pPr marL="0" lvl="0" indent="0" algn="l">
                <a:lnSpc>
                  <a:spcPts val="4200"/>
                </a:lnSpc>
                <a:spcBef>
                  <a:spcPct val="0"/>
                </a:spcBef>
              </a:pPr>
              <a:r>
                <a:rPr lang="en-US" sz="3500">
                  <a:solidFill>
                    <a:srgbClr val="FEFBF5"/>
                  </a:solidFill>
                  <a:latin typeface="DM Sans Bold"/>
                </a:rPr>
                <a:t>Changing research culture</a:t>
              </a:r>
            </a:p>
          </p:txBody>
        </p:sp>
        <p:sp>
          <p:nvSpPr>
            <p:cNvPr id="13" name="TextBox 13"/>
            <p:cNvSpPr txBox="1"/>
            <p:nvPr/>
          </p:nvSpPr>
          <p:spPr>
            <a:xfrm>
              <a:off x="0" y="3781280"/>
              <a:ext cx="5048005" cy="1715410"/>
            </a:xfrm>
            <a:prstGeom prst="rect">
              <a:avLst/>
            </a:prstGeom>
          </p:spPr>
          <p:txBody>
            <a:bodyPr lIns="0" tIns="0" rIns="0" bIns="0" rtlCol="0" anchor="t">
              <a:spAutoFit/>
            </a:bodyPr>
            <a:lstStyle/>
            <a:p>
              <a:pPr algn="l">
                <a:lnSpc>
                  <a:spcPts val="3499"/>
                </a:lnSpc>
              </a:pPr>
              <a:r>
                <a:rPr lang="en-US" sz="2499">
                  <a:solidFill>
                    <a:srgbClr val="FEFBF5"/>
                  </a:solidFill>
                  <a:latin typeface="DM Sans"/>
                </a:rPr>
                <a:t>Meeting new people and finding new ways of working</a:t>
              </a:r>
            </a:p>
          </p:txBody>
        </p:sp>
        <p:pic>
          <p:nvPicPr>
            <p:cNvPr id="14" name="Picture 1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0" y="0"/>
              <a:ext cx="1395374" cy="1032577"/>
            </a:xfrm>
            <a:prstGeom prst="rect">
              <a:avLst/>
            </a:prstGeom>
          </p:spPr>
        </p:pic>
      </p:grpSp>
      <p:grpSp>
        <p:nvGrpSpPr>
          <p:cNvPr id="15" name="Group 15"/>
          <p:cNvGrpSpPr/>
          <p:nvPr/>
        </p:nvGrpSpPr>
        <p:grpSpPr>
          <a:xfrm>
            <a:off x="1028699" y="4699912"/>
            <a:ext cx="3786004" cy="3369328"/>
            <a:chOff x="0" y="0"/>
            <a:chExt cx="5048005" cy="4492438"/>
          </a:xfrm>
        </p:grpSpPr>
        <p:sp>
          <p:nvSpPr>
            <p:cNvPr id="16" name="TextBox 16"/>
            <p:cNvSpPr txBox="1"/>
            <p:nvPr/>
          </p:nvSpPr>
          <p:spPr>
            <a:xfrm>
              <a:off x="0" y="2010445"/>
              <a:ext cx="5048005" cy="1431826"/>
            </a:xfrm>
            <a:prstGeom prst="rect">
              <a:avLst/>
            </a:prstGeom>
          </p:spPr>
          <p:txBody>
            <a:bodyPr lIns="0" tIns="0" rIns="0" bIns="0" rtlCol="0" anchor="t">
              <a:spAutoFit/>
            </a:bodyPr>
            <a:lstStyle/>
            <a:p>
              <a:pPr marL="0" lvl="0" indent="0" algn="l">
                <a:lnSpc>
                  <a:spcPts val="4200"/>
                </a:lnSpc>
                <a:spcBef>
                  <a:spcPct val="0"/>
                </a:spcBef>
              </a:pPr>
              <a:r>
                <a:rPr lang="en-US" sz="3500">
                  <a:solidFill>
                    <a:srgbClr val="FEFBF5"/>
                  </a:solidFill>
                  <a:latin typeface="DM Sans Bold"/>
                </a:rPr>
                <a:t>Informal, discussion led</a:t>
              </a:r>
            </a:p>
          </p:txBody>
        </p:sp>
        <p:sp>
          <p:nvSpPr>
            <p:cNvPr id="17" name="TextBox 17"/>
            <p:cNvSpPr txBox="1"/>
            <p:nvPr/>
          </p:nvSpPr>
          <p:spPr>
            <a:xfrm>
              <a:off x="0" y="3945329"/>
              <a:ext cx="5048005" cy="547109"/>
            </a:xfrm>
            <a:prstGeom prst="rect">
              <a:avLst/>
            </a:prstGeom>
          </p:spPr>
          <p:txBody>
            <a:bodyPr lIns="0" tIns="0" rIns="0" bIns="0" rtlCol="0" anchor="t">
              <a:spAutoFit/>
            </a:bodyPr>
            <a:lstStyle/>
            <a:p>
              <a:pPr algn="l">
                <a:lnSpc>
                  <a:spcPts val="3499"/>
                </a:lnSpc>
              </a:pPr>
              <a:r>
                <a:rPr lang="en-US" sz="2499">
                  <a:solidFill>
                    <a:srgbClr val="FEFBF5"/>
                  </a:solidFill>
                  <a:latin typeface="DM Sans"/>
                </a:rPr>
                <a:t>We act as facilitator</a:t>
              </a:r>
            </a:p>
          </p:txBody>
        </p:sp>
        <p:pic>
          <p:nvPicPr>
            <p:cNvPr id="18" name="Picture 18"/>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2" y="0"/>
              <a:ext cx="1083592" cy="1360675"/>
            </a:xfrm>
            <a:prstGeom prst="rect">
              <a:avLst/>
            </a:prstGeom>
          </p:spPr>
        </p:pic>
      </p:grpSp>
      <p:sp>
        <p:nvSpPr>
          <p:cNvPr id="19" name="TextBox 19"/>
          <p:cNvSpPr txBox="1"/>
          <p:nvPr/>
        </p:nvSpPr>
        <p:spPr>
          <a:xfrm>
            <a:off x="1028697" y="1142017"/>
            <a:ext cx="10880231" cy="1380976"/>
          </a:xfrm>
          <a:prstGeom prst="rect">
            <a:avLst/>
          </a:prstGeom>
        </p:spPr>
        <p:txBody>
          <a:bodyPr lIns="0" tIns="0" rIns="0" bIns="0" rtlCol="0" anchor="t">
            <a:spAutoFit/>
          </a:bodyPr>
          <a:lstStyle/>
          <a:p>
            <a:pPr>
              <a:lnSpc>
                <a:spcPts val="10800"/>
              </a:lnSpc>
              <a:spcBef>
                <a:spcPct val="0"/>
              </a:spcBef>
            </a:pPr>
            <a:r>
              <a:rPr lang="en-US" sz="9000">
                <a:solidFill>
                  <a:srgbClr val="FEFBF5"/>
                </a:solidFill>
                <a:latin typeface="DM Sans Bold"/>
              </a:rPr>
              <a:t>Research Sparks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EFBF5"/>
        </a:solidFill>
        <a:effectLst/>
      </p:bgPr>
    </p:bg>
    <p:spTree>
      <p:nvGrpSpPr>
        <p:cNvPr id="1" name=""/>
        <p:cNvGrpSpPr/>
        <p:nvPr/>
      </p:nvGrpSpPr>
      <p:grpSpPr>
        <a:xfrm>
          <a:off x="0" y="0"/>
          <a:ext cx="0" cy="0"/>
          <a:chOff x="0" y="0"/>
          <a:chExt cx="0" cy="0"/>
        </a:xfrm>
      </p:grpSpPr>
      <p:sp>
        <p:nvSpPr>
          <p:cNvPr id="2" name="AutoShape 2"/>
          <p:cNvSpPr/>
          <p:nvPr/>
        </p:nvSpPr>
        <p:spPr>
          <a:xfrm>
            <a:off x="1409573" y="3629073"/>
            <a:ext cx="15115652" cy="0"/>
          </a:xfrm>
          <a:prstGeom prst="line">
            <a:avLst/>
          </a:prstGeom>
          <a:ln w="9525" cap="flat">
            <a:solidFill>
              <a:srgbClr val="000000"/>
            </a:solidFill>
            <a:prstDash val="solid"/>
            <a:headEnd type="none" w="sm" len="sm"/>
            <a:tailEnd type="none" w="sm" len="sm"/>
          </a:ln>
        </p:spPr>
      </p:sp>
      <p:pic>
        <p:nvPicPr>
          <p:cNvPr id="3" name="Picture 3"/>
          <p:cNvPicPr>
            <a:picLocks noChangeAspect="1"/>
          </p:cNvPicPr>
          <p:nvPr/>
        </p:nvPicPr>
        <p:blipFill>
          <a:blip r:embed="rId3"/>
          <a:srcRect/>
          <a:stretch>
            <a:fillRect/>
          </a:stretch>
        </p:blipFill>
        <p:spPr>
          <a:xfrm rot="-444818">
            <a:off x="1366839" y="4088403"/>
            <a:ext cx="7263910" cy="2226675"/>
          </a:xfrm>
          <a:prstGeom prst="rect">
            <a:avLst/>
          </a:prstGeom>
        </p:spPr>
      </p:pic>
      <p:pic>
        <p:nvPicPr>
          <p:cNvPr id="4" name="Picture 4"/>
          <p:cNvPicPr>
            <a:picLocks noChangeAspect="1"/>
          </p:cNvPicPr>
          <p:nvPr/>
        </p:nvPicPr>
        <p:blipFill>
          <a:blip r:embed="rId4"/>
          <a:srcRect/>
          <a:stretch>
            <a:fillRect/>
          </a:stretch>
        </p:blipFill>
        <p:spPr>
          <a:xfrm rot="-681683">
            <a:off x="884444" y="7073324"/>
            <a:ext cx="8624121" cy="1871271"/>
          </a:xfrm>
          <a:prstGeom prst="rect">
            <a:avLst/>
          </a:prstGeom>
        </p:spPr>
      </p:pic>
      <p:pic>
        <p:nvPicPr>
          <p:cNvPr id="5" name="Picture 5"/>
          <p:cNvPicPr>
            <a:picLocks noChangeAspect="1"/>
          </p:cNvPicPr>
          <p:nvPr/>
        </p:nvPicPr>
        <p:blipFill>
          <a:blip r:embed="rId5"/>
          <a:srcRect/>
          <a:stretch>
            <a:fillRect/>
          </a:stretch>
        </p:blipFill>
        <p:spPr>
          <a:xfrm rot="385628">
            <a:off x="9047653" y="7396359"/>
            <a:ext cx="8486673" cy="1910370"/>
          </a:xfrm>
          <a:prstGeom prst="rect">
            <a:avLst/>
          </a:prstGeom>
        </p:spPr>
      </p:pic>
      <p:pic>
        <p:nvPicPr>
          <p:cNvPr id="6" name="Picture 6"/>
          <p:cNvPicPr>
            <a:picLocks noChangeAspect="1"/>
          </p:cNvPicPr>
          <p:nvPr/>
        </p:nvPicPr>
        <p:blipFill>
          <a:blip r:embed="rId6"/>
          <a:srcRect/>
          <a:stretch>
            <a:fillRect/>
          </a:stretch>
        </p:blipFill>
        <p:spPr>
          <a:xfrm rot="470838">
            <a:off x="8661596" y="4855487"/>
            <a:ext cx="8939797" cy="1985268"/>
          </a:xfrm>
          <a:prstGeom prst="rect">
            <a:avLst/>
          </a:prstGeom>
        </p:spPr>
      </p:pic>
      <p:sp>
        <p:nvSpPr>
          <p:cNvPr id="7" name="TextBox 7"/>
          <p:cNvSpPr txBox="1"/>
          <p:nvPr/>
        </p:nvSpPr>
        <p:spPr>
          <a:xfrm>
            <a:off x="1409573" y="1459966"/>
            <a:ext cx="9744681" cy="1381125"/>
          </a:xfrm>
          <a:prstGeom prst="rect">
            <a:avLst/>
          </a:prstGeom>
        </p:spPr>
        <p:txBody>
          <a:bodyPr lIns="0" tIns="0" rIns="0" bIns="0" rtlCol="0" anchor="t">
            <a:spAutoFit/>
          </a:bodyPr>
          <a:lstStyle/>
          <a:p>
            <a:pPr marL="0" lvl="0" indent="0" algn="l">
              <a:lnSpc>
                <a:spcPts val="10800"/>
              </a:lnSpc>
              <a:spcBef>
                <a:spcPct val="0"/>
              </a:spcBef>
            </a:pPr>
            <a:r>
              <a:rPr lang="en-US" sz="9000">
                <a:solidFill>
                  <a:srgbClr val="000000"/>
                </a:solidFill>
                <a:latin typeface="DM Sans Bold"/>
              </a:rPr>
              <a:t>'Sparking' debate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EFBF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rot="-363119">
            <a:off x="11636059" y="-60169"/>
            <a:ext cx="7643279" cy="10864962"/>
          </a:xfrm>
          <a:prstGeom prst="rect">
            <a:avLst/>
          </a:prstGeom>
        </p:spPr>
      </p:pic>
      <p:pic>
        <p:nvPicPr>
          <p:cNvPr id="3" name="Picture 3"/>
          <p:cNvPicPr>
            <a:picLocks noChangeAspect="1"/>
          </p:cNvPicPr>
          <p:nvPr/>
        </p:nvPicPr>
        <p:blipFill>
          <a:blip r:embed="rId4"/>
          <a:srcRect/>
          <a:stretch>
            <a:fillRect/>
          </a:stretch>
        </p:blipFill>
        <p:spPr>
          <a:xfrm rot="-159393">
            <a:off x="-133996" y="2620352"/>
            <a:ext cx="6344871" cy="5728736"/>
          </a:xfrm>
          <a:prstGeom prst="rect">
            <a:avLst/>
          </a:prstGeom>
        </p:spPr>
      </p:pic>
      <p:pic>
        <p:nvPicPr>
          <p:cNvPr id="4" name="Picture 4"/>
          <p:cNvPicPr>
            <a:picLocks noChangeAspect="1"/>
          </p:cNvPicPr>
          <p:nvPr/>
        </p:nvPicPr>
        <p:blipFill>
          <a:blip r:embed="rId5"/>
          <a:srcRect/>
          <a:stretch>
            <a:fillRect/>
          </a:stretch>
        </p:blipFill>
        <p:spPr>
          <a:xfrm rot="432635">
            <a:off x="7324204" y="-614426"/>
            <a:ext cx="3639592" cy="5027452"/>
          </a:xfrm>
          <a:prstGeom prst="rect">
            <a:avLst/>
          </a:prstGeom>
        </p:spPr>
      </p:pic>
      <p:pic>
        <p:nvPicPr>
          <p:cNvPr id="5" name="Picture 5"/>
          <p:cNvPicPr>
            <a:picLocks noChangeAspect="1"/>
          </p:cNvPicPr>
          <p:nvPr/>
        </p:nvPicPr>
        <p:blipFill>
          <a:blip r:embed="rId6"/>
          <a:srcRect/>
          <a:stretch>
            <a:fillRect/>
          </a:stretch>
        </p:blipFill>
        <p:spPr>
          <a:xfrm rot="179326">
            <a:off x="6707837" y="4737932"/>
            <a:ext cx="4571188" cy="4118595"/>
          </a:xfrm>
          <a:prstGeom prst="rect">
            <a:avLst/>
          </a:prstGeom>
        </p:spPr>
      </p:pic>
      <p:pic>
        <p:nvPicPr>
          <p:cNvPr id="6" name="Picture 6"/>
          <p:cNvPicPr>
            <a:picLocks noChangeAspect="1"/>
          </p:cNvPicPr>
          <p:nvPr/>
        </p:nvPicPr>
        <p:blipFill>
          <a:blip r:embed="rId7"/>
          <a:srcRect/>
          <a:stretch>
            <a:fillRect/>
          </a:stretch>
        </p:blipFill>
        <p:spPr>
          <a:xfrm rot="392137">
            <a:off x="975059" y="-384849"/>
            <a:ext cx="6036693" cy="2525897"/>
          </a:xfrm>
          <a:prstGeom prst="rect">
            <a:avLst/>
          </a:prstGeom>
        </p:spPr>
      </p:pic>
      <p:pic>
        <p:nvPicPr>
          <p:cNvPr id="7" name="Picture 7"/>
          <p:cNvPicPr>
            <a:picLocks noChangeAspect="1"/>
          </p:cNvPicPr>
          <p:nvPr/>
        </p:nvPicPr>
        <p:blipFill>
          <a:blip r:embed="rId8"/>
          <a:srcRect/>
          <a:stretch>
            <a:fillRect/>
          </a:stretch>
        </p:blipFill>
        <p:spPr>
          <a:xfrm rot="145424">
            <a:off x="723375" y="9196175"/>
            <a:ext cx="10612069" cy="248720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9554" r="9516"/>
          <a:stretch>
            <a:fillRect/>
          </a:stretch>
        </p:blipFill>
        <p:spPr>
          <a:xfrm>
            <a:off x="0" y="0"/>
            <a:ext cx="18288000" cy="10287000"/>
          </a:xfrm>
          <a:prstGeom prst="rect">
            <a:avLst/>
          </a:prstGeom>
        </p:spPr>
      </p:pic>
      <p:sp>
        <p:nvSpPr>
          <p:cNvPr id="3" name="TextBox 3"/>
          <p:cNvSpPr txBox="1"/>
          <p:nvPr/>
        </p:nvSpPr>
        <p:spPr>
          <a:xfrm>
            <a:off x="503477" y="8562975"/>
            <a:ext cx="10781612" cy="1381125"/>
          </a:xfrm>
          <a:prstGeom prst="rect">
            <a:avLst/>
          </a:prstGeom>
        </p:spPr>
        <p:txBody>
          <a:bodyPr lIns="0" tIns="0" rIns="0" bIns="0" rtlCol="0" anchor="t">
            <a:spAutoFit/>
          </a:bodyPr>
          <a:lstStyle/>
          <a:p>
            <a:pPr marL="0" lvl="0" indent="0" algn="l">
              <a:lnSpc>
                <a:spcPts val="10800"/>
              </a:lnSpc>
              <a:spcBef>
                <a:spcPct val="0"/>
              </a:spcBef>
            </a:pPr>
            <a:r>
              <a:rPr lang="en-US" sz="9000">
                <a:solidFill>
                  <a:srgbClr val="000000"/>
                </a:solidFill>
                <a:latin typeface="DM Sans Bold"/>
              </a:rPr>
              <a:t>Structuring Sparks</a:t>
            </a:r>
          </a:p>
        </p:txBody>
      </p:sp>
      <p:sp>
        <p:nvSpPr>
          <p:cNvPr id="4" name="AutoShape 4"/>
          <p:cNvSpPr/>
          <p:nvPr/>
        </p:nvSpPr>
        <p:spPr>
          <a:xfrm>
            <a:off x="503479" y="8194526"/>
            <a:ext cx="16230600" cy="4762"/>
          </a:xfrm>
          <a:prstGeom prst="line">
            <a:avLst/>
          </a:prstGeom>
          <a:ln w="9525" cap="flat">
            <a:solidFill>
              <a:srgbClr val="000000"/>
            </a:solidFill>
            <a:prstDash val="solid"/>
            <a:headEnd type="none" w="sm" len="sm"/>
            <a:tailEnd type="none" w="sm" len="sm"/>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l="5520" t="6305" b="14147"/>
          <a:stretch>
            <a:fillRect/>
          </a:stretch>
        </p:blipFill>
        <p:spPr>
          <a:xfrm>
            <a:off x="0" y="0"/>
            <a:ext cx="18288000" cy="10287000"/>
          </a:xfrm>
          <a:prstGeom prst="rect">
            <a:avLst/>
          </a:prstGeom>
        </p:spPr>
      </p:pic>
      <p:sp>
        <p:nvSpPr>
          <p:cNvPr id="3" name="AutoShape 3"/>
          <p:cNvSpPr/>
          <p:nvPr/>
        </p:nvSpPr>
        <p:spPr>
          <a:xfrm>
            <a:off x="1028701" y="2953958"/>
            <a:ext cx="16230600" cy="4762"/>
          </a:xfrm>
          <a:prstGeom prst="line">
            <a:avLst/>
          </a:prstGeom>
          <a:ln w="9525" cap="flat">
            <a:solidFill>
              <a:srgbClr val="000000"/>
            </a:solidFill>
            <a:prstDash val="solid"/>
            <a:headEnd type="none" w="sm" len="sm"/>
            <a:tailEnd type="none" w="sm" len="sm"/>
          </a:ln>
        </p:spPr>
      </p:sp>
      <p:sp>
        <p:nvSpPr>
          <p:cNvPr id="4" name="TextBox 4"/>
          <p:cNvSpPr txBox="1"/>
          <p:nvPr/>
        </p:nvSpPr>
        <p:spPr>
          <a:xfrm>
            <a:off x="1028699" y="1208088"/>
            <a:ext cx="10248105" cy="1381125"/>
          </a:xfrm>
          <a:prstGeom prst="rect">
            <a:avLst/>
          </a:prstGeom>
        </p:spPr>
        <p:txBody>
          <a:bodyPr lIns="0" tIns="0" rIns="0" bIns="0" rtlCol="0" anchor="t">
            <a:spAutoFit/>
          </a:bodyPr>
          <a:lstStyle/>
          <a:p>
            <a:pPr>
              <a:lnSpc>
                <a:spcPts val="10800"/>
              </a:lnSpc>
              <a:spcBef>
                <a:spcPct val="0"/>
              </a:spcBef>
            </a:pPr>
            <a:r>
              <a:rPr lang="en-US" sz="9000">
                <a:solidFill>
                  <a:srgbClr val="000000"/>
                </a:solidFill>
                <a:latin typeface="DM Sans Bold"/>
              </a:rPr>
              <a:t>Measuring impact</a:t>
            </a:r>
          </a:p>
        </p:txBody>
      </p:sp>
      <p:sp>
        <p:nvSpPr>
          <p:cNvPr id="5" name="TextBox 5"/>
          <p:cNvSpPr txBox="1"/>
          <p:nvPr/>
        </p:nvSpPr>
        <p:spPr>
          <a:xfrm>
            <a:off x="821513" y="5474554"/>
            <a:ext cx="5331238" cy="2555240"/>
          </a:xfrm>
          <a:prstGeom prst="rect">
            <a:avLst/>
          </a:prstGeom>
        </p:spPr>
        <p:txBody>
          <a:bodyPr lIns="0" tIns="0" rIns="0" bIns="0" rtlCol="0" anchor="t">
            <a:spAutoFit/>
          </a:bodyPr>
          <a:lstStyle/>
          <a:p>
            <a:pPr marL="626111" lvl="1" indent="-313055">
              <a:lnSpc>
                <a:spcPts val="4060"/>
              </a:lnSpc>
              <a:buFont typeface="Arial"/>
              <a:buChar char="•"/>
            </a:pPr>
            <a:r>
              <a:rPr lang="en-US" sz="2900">
                <a:solidFill>
                  <a:srgbClr val="000000"/>
                </a:solidFill>
                <a:latin typeface="DM Sans"/>
              </a:rPr>
              <a:t>Rejected 'before-and-after' quizzing on topics as a way of measuring impact</a:t>
            </a:r>
          </a:p>
          <a:p>
            <a:pPr marL="626111" lvl="1" indent="-313055">
              <a:lnSpc>
                <a:spcPts val="4060"/>
              </a:lnSpc>
              <a:buFont typeface="Arial"/>
              <a:buChar char="•"/>
            </a:pPr>
            <a:r>
              <a:rPr lang="en-US" sz="2900">
                <a:solidFill>
                  <a:srgbClr val="000000"/>
                </a:solidFill>
                <a:latin typeface="DM Sans"/>
              </a:rPr>
              <a:t>Any feedback needed to be light-touch and optional</a:t>
            </a:r>
          </a:p>
        </p:txBody>
      </p:sp>
      <p:sp>
        <p:nvSpPr>
          <p:cNvPr id="6" name="TextBox 6"/>
          <p:cNvSpPr txBox="1"/>
          <p:nvPr/>
        </p:nvSpPr>
        <p:spPr>
          <a:xfrm>
            <a:off x="1282254" y="3945329"/>
            <a:ext cx="5849994" cy="1076325"/>
          </a:xfrm>
          <a:prstGeom prst="rect">
            <a:avLst/>
          </a:prstGeom>
        </p:spPr>
        <p:txBody>
          <a:bodyPr lIns="0" tIns="0" rIns="0" bIns="0" rtlCol="0" anchor="t">
            <a:spAutoFit/>
          </a:bodyPr>
          <a:lstStyle/>
          <a:p>
            <a:pPr marL="0" lvl="0" indent="0" algn="l">
              <a:lnSpc>
                <a:spcPts val="4200"/>
              </a:lnSpc>
              <a:spcBef>
                <a:spcPct val="0"/>
              </a:spcBef>
            </a:pPr>
            <a:r>
              <a:rPr lang="en-US" sz="3500">
                <a:solidFill>
                  <a:srgbClr val="000000"/>
                </a:solidFill>
                <a:latin typeface="DM Sans Bold"/>
              </a:rPr>
              <a:t>You're not under scrutiny here...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l="5520" t="6305" b="14147"/>
          <a:stretch>
            <a:fillRect/>
          </a:stretch>
        </p:blipFill>
        <p:spPr>
          <a:xfrm>
            <a:off x="0" y="0"/>
            <a:ext cx="18288000" cy="10287000"/>
          </a:xfrm>
          <a:prstGeom prst="rect">
            <a:avLst/>
          </a:prstGeom>
        </p:spPr>
      </p:pic>
      <p:sp>
        <p:nvSpPr>
          <p:cNvPr id="3" name="AutoShape 3"/>
          <p:cNvSpPr/>
          <p:nvPr/>
        </p:nvSpPr>
        <p:spPr>
          <a:xfrm>
            <a:off x="1028701" y="2953958"/>
            <a:ext cx="16230600" cy="4762"/>
          </a:xfrm>
          <a:prstGeom prst="line">
            <a:avLst/>
          </a:prstGeom>
          <a:ln w="9525" cap="flat">
            <a:solidFill>
              <a:srgbClr val="000000"/>
            </a:solidFill>
            <a:prstDash val="solid"/>
            <a:headEnd type="none" w="sm" len="sm"/>
            <a:tailEnd type="none" w="sm" len="sm"/>
          </a:ln>
        </p:spPr>
      </p:sp>
      <p:sp>
        <p:nvSpPr>
          <p:cNvPr id="4" name="TextBox 4"/>
          <p:cNvSpPr txBox="1"/>
          <p:nvPr/>
        </p:nvSpPr>
        <p:spPr>
          <a:xfrm>
            <a:off x="1028699" y="1208088"/>
            <a:ext cx="10248105" cy="1381125"/>
          </a:xfrm>
          <a:prstGeom prst="rect">
            <a:avLst/>
          </a:prstGeom>
        </p:spPr>
        <p:txBody>
          <a:bodyPr lIns="0" tIns="0" rIns="0" bIns="0" rtlCol="0" anchor="t">
            <a:spAutoFit/>
          </a:bodyPr>
          <a:lstStyle/>
          <a:p>
            <a:pPr>
              <a:lnSpc>
                <a:spcPts val="10800"/>
              </a:lnSpc>
              <a:spcBef>
                <a:spcPct val="0"/>
              </a:spcBef>
            </a:pPr>
            <a:r>
              <a:rPr lang="en-US" sz="9000">
                <a:solidFill>
                  <a:srgbClr val="000000"/>
                </a:solidFill>
                <a:latin typeface="DM Sans Bold"/>
              </a:rPr>
              <a:t>Measuring impact</a:t>
            </a:r>
          </a:p>
        </p:txBody>
      </p:sp>
      <p:sp>
        <p:nvSpPr>
          <p:cNvPr id="5" name="TextBox 5"/>
          <p:cNvSpPr txBox="1"/>
          <p:nvPr/>
        </p:nvSpPr>
        <p:spPr>
          <a:xfrm>
            <a:off x="821513" y="5474554"/>
            <a:ext cx="5331238" cy="2555240"/>
          </a:xfrm>
          <a:prstGeom prst="rect">
            <a:avLst/>
          </a:prstGeom>
        </p:spPr>
        <p:txBody>
          <a:bodyPr lIns="0" tIns="0" rIns="0" bIns="0" rtlCol="0" anchor="t">
            <a:spAutoFit/>
          </a:bodyPr>
          <a:lstStyle/>
          <a:p>
            <a:pPr marL="626111" lvl="1" indent="-313055">
              <a:lnSpc>
                <a:spcPts val="4060"/>
              </a:lnSpc>
              <a:buFont typeface="Arial"/>
              <a:buChar char="•"/>
            </a:pPr>
            <a:r>
              <a:rPr lang="en-US" sz="2900">
                <a:solidFill>
                  <a:srgbClr val="000000"/>
                </a:solidFill>
                <a:latin typeface="DM Sans"/>
              </a:rPr>
              <a:t>Rejected 'before-and-after' quizzing on topics as a way of measuring impact</a:t>
            </a:r>
          </a:p>
          <a:p>
            <a:pPr marL="626111" lvl="1" indent="-313055">
              <a:lnSpc>
                <a:spcPts val="4060"/>
              </a:lnSpc>
              <a:buFont typeface="Arial"/>
              <a:buChar char="•"/>
            </a:pPr>
            <a:r>
              <a:rPr lang="en-US" sz="2900">
                <a:solidFill>
                  <a:srgbClr val="000000"/>
                </a:solidFill>
                <a:latin typeface="DM Sans"/>
              </a:rPr>
              <a:t>Any feedback needed to be light-touch and optional</a:t>
            </a:r>
          </a:p>
        </p:txBody>
      </p:sp>
      <p:sp>
        <p:nvSpPr>
          <p:cNvPr id="6" name="TextBox 6"/>
          <p:cNvSpPr txBox="1"/>
          <p:nvPr/>
        </p:nvSpPr>
        <p:spPr>
          <a:xfrm>
            <a:off x="1282254" y="3945329"/>
            <a:ext cx="5849994" cy="1076325"/>
          </a:xfrm>
          <a:prstGeom prst="rect">
            <a:avLst/>
          </a:prstGeom>
        </p:spPr>
        <p:txBody>
          <a:bodyPr lIns="0" tIns="0" rIns="0" bIns="0" rtlCol="0" anchor="t">
            <a:spAutoFit/>
          </a:bodyPr>
          <a:lstStyle/>
          <a:p>
            <a:pPr marL="0" lvl="0" indent="0" algn="l">
              <a:lnSpc>
                <a:spcPts val="4200"/>
              </a:lnSpc>
              <a:spcBef>
                <a:spcPct val="0"/>
              </a:spcBef>
            </a:pPr>
            <a:r>
              <a:rPr lang="en-US" sz="3500">
                <a:solidFill>
                  <a:srgbClr val="000000"/>
                </a:solidFill>
                <a:latin typeface="DM Sans Bold"/>
              </a:rPr>
              <a:t>You're not under scrutiny here...</a:t>
            </a:r>
          </a:p>
        </p:txBody>
      </p:sp>
      <p:sp>
        <p:nvSpPr>
          <p:cNvPr id="7" name="TextBox 7"/>
          <p:cNvSpPr txBox="1"/>
          <p:nvPr/>
        </p:nvSpPr>
        <p:spPr>
          <a:xfrm>
            <a:off x="11119696" y="3945329"/>
            <a:ext cx="5849994" cy="542925"/>
          </a:xfrm>
          <a:prstGeom prst="rect">
            <a:avLst/>
          </a:prstGeom>
        </p:spPr>
        <p:txBody>
          <a:bodyPr lIns="0" tIns="0" rIns="0" bIns="0" rtlCol="0" anchor="t">
            <a:spAutoFit/>
          </a:bodyPr>
          <a:lstStyle/>
          <a:p>
            <a:pPr marL="0" lvl="0" indent="0" algn="l">
              <a:lnSpc>
                <a:spcPts val="4200"/>
              </a:lnSpc>
              <a:spcBef>
                <a:spcPct val="0"/>
              </a:spcBef>
            </a:pPr>
            <a:r>
              <a:rPr lang="en-US" sz="3500">
                <a:solidFill>
                  <a:srgbClr val="000000"/>
                </a:solidFill>
                <a:latin typeface="DM Sans Bold"/>
              </a:rPr>
              <a:t>...but was it useful?</a:t>
            </a:r>
          </a:p>
        </p:txBody>
      </p:sp>
      <p:sp>
        <p:nvSpPr>
          <p:cNvPr id="8" name="TextBox 8"/>
          <p:cNvSpPr txBox="1"/>
          <p:nvPr/>
        </p:nvSpPr>
        <p:spPr>
          <a:xfrm>
            <a:off x="10866141" y="4964504"/>
            <a:ext cx="6932859" cy="4612640"/>
          </a:xfrm>
          <a:prstGeom prst="rect">
            <a:avLst/>
          </a:prstGeom>
        </p:spPr>
        <p:txBody>
          <a:bodyPr lIns="0" tIns="0" rIns="0" bIns="0" rtlCol="0" anchor="t">
            <a:spAutoFit/>
          </a:bodyPr>
          <a:lstStyle/>
          <a:p>
            <a:pPr marL="626111" lvl="1" indent="-313055">
              <a:lnSpc>
                <a:spcPts val="4060"/>
              </a:lnSpc>
              <a:buFont typeface="Arial"/>
              <a:buChar char="•"/>
            </a:pPr>
            <a:r>
              <a:rPr lang="en-US" sz="2900">
                <a:solidFill>
                  <a:srgbClr val="000000"/>
                </a:solidFill>
                <a:latin typeface="DM Sans"/>
              </a:rPr>
              <a:t>What do you feel you gained from today?</a:t>
            </a:r>
          </a:p>
          <a:p>
            <a:pPr marL="626111" lvl="1" indent="-313055">
              <a:lnSpc>
                <a:spcPts val="4060"/>
              </a:lnSpc>
              <a:buFont typeface="Arial"/>
              <a:buChar char="•"/>
            </a:pPr>
            <a:r>
              <a:rPr lang="en-US" sz="2900">
                <a:solidFill>
                  <a:srgbClr val="000000"/>
                </a:solidFill>
                <a:latin typeface="DM Sans"/>
              </a:rPr>
              <a:t>Would you like more opportunities to meet researchers from other disciplines?</a:t>
            </a:r>
          </a:p>
          <a:p>
            <a:pPr marL="626111" lvl="1" indent="-313055">
              <a:lnSpc>
                <a:spcPts val="4060"/>
              </a:lnSpc>
              <a:buFont typeface="Arial"/>
              <a:buChar char="•"/>
            </a:pPr>
            <a:r>
              <a:rPr lang="en-US" sz="2900">
                <a:solidFill>
                  <a:srgbClr val="000000"/>
                </a:solidFill>
                <a:latin typeface="DM Sans"/>
              </a:rPr>
              <a:t>Would you be more likely to talk to peers or colleagues about the topics we discussed today, as a result of attending this session?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EFBF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4435175" y="-1907005"/>
            <a:ext cx="8250226" cy="8229600"/>
          </a:xfrm>
          <a:prstGeom prst="rect">
            <a:avLst/>
          </a:prstGeom>
        </p:spPr>
      </p:pic>
      <p:sp>
        <p:nvSpPr>
          <p:cNvPr id="3" name="AutoShape 3"/>
          <p:cNvSpPr/>
          <p:nvPr/>
        </p:nvSpPr>
        <p:spPr>
          <a:xfrm rot="-5400000">
            <a:off x="6873687" y="5138738"/>
            <a:ext cx="7340687" cy="0"/>
          </a:xfrm>
          <a:prstGeom prst="line">
            <a:avLst/>
          </a:prstGeom>
          <a:ln w="9525" cap="flat">
            <a:solidFill>
              <a:srgbClr val="000000"/>
            </a:solidFill>
            <a:prstDash val="solid"/>
            <a:headEnd type="none" w="sm" len="sm"/>
            <a:tailEnd type="none" w="sm" len="sm"/>
          </a:ln>
        </p:spPr>
      </p:sp>
      <p:grpSp>
        <p:nvGrpSpPr>
          <p:cNvPr id="4" name="Group 4"/>
          <p:cNvGrpSpPr/>
          <p:nvPr/>
        </p:nvGrpSpPr>
        <p:grpSpPr>
          <a:xfrm>
            <a:off x="1379865" y="1917613"/>
            <a:ext cx="7764135" cy="6501767"/>
            <a:chOff x="0" y="0"/>
            <a:chExt cx="10352180" cy="8669023"/>
          </a:xfrm>
        </p:grpSpPr>
        <p:sp>
          <p:nvSpPr>
            <p:cNvPr id="5" name="TextBox 5"/>
            <p:cNvSpPr txBox="1"/>
            <p:nvPr/>
          </p:nvSpPr>
          <p:spPr>
            <a:xfrm>
              <a:off x="0" y="-9525"/>
              <a:ext cx="10352180" cy="7323931"/>
            </a:xfrm>
            <a:prstGeom prst="rect">
              <a:avLst/>
            </a:prstGeom>
          </p:spPr>
          <p:txBody>
            <a:bodyPr lIns="0" tIns="0" rIns="0" bIns="0" rtlCol="0" anchor="t">
              <a:spAutoFit/>
            </a:bodyPr>
            <a:lstStyle/>
            <a:p>
              <a:pPr>
                <a:lnSpc>
                  <a:spcPts val="10800"/>
                </a:lnSpc>
                <a:spcBef>
                  <a:spcPct val="0"/>
                </a:spcBef>
              </a:pPr>
              <a:r>
                <a:rPr lang="en-US" sz="9000">
                  <a:solidFill>
                    <a:srgbClr val="000000"/>
                  </a:solidFill>
                  <a:latin typeface="DM Sans Bold"/>
                </a:rPr>
                <a:t>The discussions changed opinions</a:t>
              </a:r>
            </a:p>
          </p:txBody>
        </p:sp>
        <p:sp>
          <p:nvSpPr>
            <p:cNvPr id="6" name="TextBox 6"/>
            <p:cNvSpPr txBox="1"/>
            <p:nvPr/>
          </p:nvSpPr>
          <p:spPr>
            <a:xfrm>
              <a:off x="0" y="7992798"/>
              <a:ext cx="10352180" cy="676225"/>
            </a:xfrm>
            <a:prstGeom prst="rect">
              <a:avLst/>
            </a:prstGeom>
          </p:spPr>
          <p:txBody>
            <a:bodyPr lIns="0" tIns="0" rIns="0" bIns="0" rtlCol="0" anchor="t">
              <a:spAutoFit/>
            </a:bodyPr>
            <a:lstStyle/>
            <a:p>
              <a:pPr>
                <a:lnSpc>
                  <a:spcPts val="4200"/>
                </a:lnSpc>
              </a:pPr>
              <a:endParaRPr/>
            </a:p>
          </p:txBody>
        </p:sp>
      </p:grpSp>
      <p:sp>
        <p:nvSpPr>
          <p:cNvPr id="7" name="TextBox 7"/>
          <p:cNvSpPr txBox="1"/>
          <p:nvPr/>
        </p:nvSpPr>
        <p:spPr>
          <a:xfrm>
            <a:off x="11939443" y="1850938"/>
            <a:ext cx="4591617" cy="5857466"/>
          </a:xfrm>
          <a:prstGeom prst="rect">
            <a:avLst/>
          </a:prstGeom>
        </p:spPr>
        <p:txBody>
          <a:bodyPr lIns="0" tIns="0" rIns="0" bIns="0" rtlCol="0" anchor="t">
            <a:spAutoFit/>
          </a:bodyPr>
          <a:lstStyle/>
          <a:p>
            <a:pPr>
              <a:lnSpc>
                <a:spcPts val="4200"/>
              </a:lnSpc>
            </a:pPr>
            <a:r>
              <a:rPr lang="en-US" sz="3000">
                <a:solidFill>
                  <a:srgbClr val="000000"/>
                </a:solidFill>
                <a:latin typeface="DM Sans"/>
              </a:rPr>
              <a:t>"I gained a new (more positive) perspective, possibly some stronger skills"</a:t>
            </a:r>
          </a:p>
          <a:p>
            <a:pPr>
              <a:lnSpc>
                <a:spcPts val="4200"/>
              </a:lnSpc>
            </a:pPr>
            <a:endParaRPr lang="en-US" sz="3000">
              <a:solidFill>
                <a:srgbClr val="000000"/>
              </a:solidFill>
              <a:latin typeface="DM Sans"/>
            </a:endParaRPr>
          </a:p>
          <a:p>
            <a:pPr>
              <a:lnSpc>
                <a:spcPts val="4200"/>
              </a:lnSpc>
            </a:pPr>
            <a:endParaRPr lang="en-US" sz="3000">
              <a:solidFill>
                <a:srgbClr val="000000"/>
              </a:solidFill>
              <a:latin typeface="DM Sans"/>
            </a:endParaRPr>
          </a:p>
          <a:p>
            <a:pPr algn="l">
              <a:lnSpc>
                <a:spcPts val="4200"/>
              </a:lnSpc>
            </a:pPr>
            <a:r>
              <a:rPr lang="en-US" sz="3000">
                <a:solidFill>
                  <a:srgbClr val="000000"/>
                </a:solidFill>
                <a:latin typeface="DM Sans"/>
              </a:rPr>
              <a:t>" I have a feeling I will need to use it [ChatGPT] in the near future, as a tool to support my research"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EFBF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rot="3781511">
            <a:off x="5150631" y="4965027"/>
            <a:ext cx="9592694" cy="9388849"/>
          </a:xfrm>
          <a:prstGeom prst="rect">
            <a:avLst/>
          </a:prstGeom>
        </p:spPr>
      </p:pic>
      <p:sp>
        <p:nvSpPr>
          <p:cNvPr id="3" name="AutoShape 3"/>
          <p:cNvSpPr/>
          <p:nvPr/>
        </p:nvSpPr>
        <p:spPr>
          <a:xfrm rot="-5400000">
            <a:off x="6873687" y="5138738"/>
            <a:ext cx="7340687" cy="0"/>
          </a:xfrm>
          <a:prstGeom prst="line">
            <a:avLst/>
          </a:prstGeom>
          <a:ln w="9525" cap="flat">
            <a:solidFill>
              <a:srgbClr val="000000"/>
            </a:solidFill>
            <a:prstDash val="solid"/>
            <a:headEnd type="none" w="sm" len="sm"/>
            <a:tailEnd type="none" w="sm" len="sm"/>
          </a:ln>
        </p:spPr>
      </p:sp>
      <p:grpSp>
        <p:nvGrpSpPr>
          <p:cNvPr id="4" name="Group 4"/>
          <p:cNvGrpSpPr/>
          <p:nvPr/>
        </p:nvGrpSpPr>
        <p:grpSpPr>
          <a:xfrm>
            <a:off x="1384483" y="1473156"/>
            <a:ext cx="7764135" cy="7873219"/>
            <a:chOff x="0" y="0"/>
            <a:chExt cx="10352180" cy="10497625"/>
          </a:xfrm>
        </p:grpSpPr>
        <p:sp>
          <p:nvSpPr>
            <p:cNvPr id="5" name="TextBox 5"/>
            <p:cNvSpPr txBox="1"/>
            <p:nvPr/>
          </p:nvSpPr>
          <p:spPr>
            <a:xfrm>
              <a:off x="0" y="-9525"/>
              <a:ext cx="10352180" cy="9152533"/>
            </a:xfrm>
            <a:prstGeom prst="rect">
              <a:avLst/>
            </a:prstGeom>
          </p:spPr>
          <p:txBody>
            <a:bodyPr lIns="0" tIns="0" rIns="0" bIns="0" rtlCol="0" anchor="t">
              <a:spAutoFit/>
            </a:bodyPr>
            <a:lstStyle/>
            <a:p>
              <a:pPr>
                <a:lnSpc>
                  <a:spcPts val="10800"/>
                </a:lnSpc>
                <a:spcBef>
                  <a:spcPct val="0"/>
                </a:spcBef>
              </a:pPr>
              <a:r>
                <a:rPr lang="en-US" sz="9000">
                  <a:solidFill>
                    <a:srgbClr val="000000"/>
                  </a:solidFill>
                  <a:latin typeface="DM Sans Bold"/>
                </a:rPr>
                <a:t>Researchers  learned from those at different career stages</a:t>
              </a:r>
            </a:p>
          </p:txBody>
        </p:sp>
        <p:sp>
          <p:nvSpPr>
            <p:cNvPr id="6" name="TextBox 6"/>
            <p:cNvSpPr txBox="1"/>
            <p:nvPr/>
          </p:nvSpPr>
          <p:spPr>
            <a:xfrm>
              <a:off x="0" y="9821399"/>
              <a:ext cx="10352180" cy="676225"/>
            </a:xfrm>
            <a:prstGeom prst="rect">
              <a:avLst/>
            </a:prstGeom>
          </p:spPr>
          <p:txBody>
            <a:bodyPr lIns="0" tIns="0" rIns="0" bIns="0" rtlCol="0" anchor="t">
              <a:spAutoFit/>
            </a:bodyPr>
            <a:lstStyle/>
            <a:p>
              <a:pPr>
                <a:lnSpc>
                  <a:spcPts val="4200"/>
                </a:lnSpc>
              </a:pPr>
              <a:endParaRPr/>
            </a:p>
          </p:txBody>
        </p:sp>
      </p:grpSp>
      <p:sp>
        <p:nvSpPr>
          <p:cNvPr id="7" name="TextBox 7"/>
          <p:cNvSpPr txBox="1"/>
          <p:nvPr/>
        </p:nvSpPr>
        <p:spPr>
          <a:xfrm>
            <a:off x="11939443" y="3151986"/>
            <a:ext cx="4591617" cy="4171950"/>
          </a:xfrm>
          <a:prstGeom prst="rect">
            <a:avLst/>
          </a:prstGeom>
        </p:spPr>
        <p:txBody>
          <a:bodyPr lIns="0" tIns="0" rIns="0" bIns="0" rtlCol="0" anchor="t">
            <a:spAutoFit/>
          </a:bodyPr>
          <a:lstStyle/>
          <a:p>
            <a:pPr algn="l">
              <a:lnSpc>
                <a:spcPts val="4199"/>
              </a:lnSpc>
            </a:pPr>
            <a:r>
              <a:rPr lang="en-US" sz="2999">
                <a:solidFill>
                  <a:srgbClr val="000000"/>
                </a:solidFill>
                <a:latin typeface="DM Sans"/>
              </a:rPr>
              <a:t>“My knowledge of metrics was zero so I feel that I've learnt a lot!!! It's always nice to learn about what I think of as PhD level stuff, because it seems very overwhelming from my ResM.”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EFBF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rot="8412404">
            <a:off x="5808682" y="6172200"/>
            <a:ext cx="8075295" cy="8229600"/>
          </a:xfrm>
          <a:prstGeom prst="rect">
            <a:avLst/>
          </a:prstGeom>
        </p:spPr>
      </p:pic>
      <p:sp>
        <p:nvSpPr>
          <p:cNvPr id="3" name="AutoShape 3"/>
          <p:cNvSpPr/>
          <p:nvPr/>
        </p:nvSpPr>
        <p:spPr>
          <a:xfrm rot="-5400000">
            <a:off x="6873687" y="5138738"/>
            <a:ext cx="7340687" cy="0"/>
          </a:xfrm>
          <a:prstGeom prst="line">
            <a:avLst/>
          </a:prstGeom>
          <a:ln w="9525" cap="flat">
            <a:solidFill>
              <a:srgbClr val="000000"/>
            </a:solidFill>
            <a:prstDash val="solid"/>
            <a:headEnd type="none" w="sm" len="sm"/>
            <a:tailEnd type="none" w="sm" len="sm"/>
          </a:ln>
        </p:spPr>
      </p:sp>
      <p:grpSp>
        <p:nvGrpSpPr>
          <p:cNvPr id="4" name="Group 4"/>
          <p:cNvGrpSpPr/>
          <p:nvPr/>
        </p:nvGrpSpPr>
        <p:grpSpPr>
          <a:xfrm>
            <a:off x="1444640" y="1892616"/>
            <a:ext cx="7908653" cy="6501767"/>
            <a:chOff x="0" y="0"/>
            <a:chExt cx="10544871" cy="8669023"/>
          </a:xfrm>
        </p:grpSpPr>
        <p:sp>
          <p:nvSpPr>
            <p:cNvPr id="5" name="TextBox 5"/>
            <p:cNvSpPr txBox="1"/>
            <p:nvPr/>
          </p:nvSpPr>
          <p:spPr>
            <a:xfrm>
              <a:off x="0" y="-9525"/>
              <a:ext cx="10544871" cy="7323931"/>
            </a:xfrm>
            <a:prstGeom prst="rect">
              <a:avLst/>
            </a:prstGeom>
          </p:spPr>
          <p:txBody>
            <a:bodyPr lIns="0" tIns="0" rIns="0" bIns="0" rtlCol="0" anchor="t">
              <a:spAutoFit/>
            </a:bodyPr>
            <a:lstStyle/>
            <a:p>
              <a:pPr>
                <a:lnSpc>
                  <a:spcPts val="10800"/>
                </a:lnSpc>
                <a:spcBef>
                  <a:spcPct val="0"/>
                </a:spcBef>
              </a:pPr>
              <a:r>
                <a:rPr lang="en-US" sz="9000">
                  <a:solidFill>
                    <a:srgbClr val="000000"/>
                  </a:solidFill>
                  <a:latin typeface="DM Sans Bold"/>
                </a:rPr>
                <a:t>Disciplinary differences shaped conversations</a:t>
              </a:r>
            </a:p>
          </p:txBody>
        </p:sp>
        <p:sp>
          <p:nvSpPr>
            <p:cNvPr id="6" name="TextBox 6"/>
            <p:cNvSpPr txBox="1"/>
            <p:nvPr/>
          </p:nvSpPr>
          <p:spPr>
            <a:xfrm>
              <a:off x="0" y="7992798"/>
              <a:ext cx="10544871" cy="676225"/>
            </a:xfrm>
            <a:prstGeom prst="rect">
              <a:avLst/>
            </a:prstGeom>
          </p:spPr>
          <p:txBody>
            <a:bodyPr lIns="0" tIns="0" rIns="0" bIns="0" rtlCol="0" anchor="t">
              <a:spAutoFit/>
            </a:bodyPr>
            <a:lstStyle/>
            <a:p>
              <a:pPr>
                <a:lnSpc>
                  <a:spcPts val="4200"/>
                </a:lnSpc>
              </a:pPr>
              <a:endParaRPr/>
            </a:p>
          </p:txBody>
        </p:sp>
      </p:grpSp>
      <p:sp>
        <p:nvSpPr>
          <p:cNvPr id="7" name="TextBox 7"/>
          <p:cNvSpPr txBox="1"/>
          <p:nvPr/>
        </p:nvSpPr>
        <p:spPr>
          <a:xfrm>
            <a:off x="11972361" y="2464734"/>
            <a:ext cx="4591617" cy="2076450"/>
          </a:xfrm>
          <a:prstGeom prst="rect">
            <a:avLst/>
          </a:prstGeom>
        </p:spPr>
        <p:txBody>
          <a:bodyPr lIns="0" tIns="0" rIns="0" bIns="0" rtlCol="0" anchor="t">
            <a:spAutoFit/>
          </a:bodyPr>
          <a:lstStyle/>
          <a:p>
            <a:pPr algn="l">
              <a:lnSpc>
                <a:spcPts val="4199"/>
              </a:lnSpc>
            </a:pPr>
            <a:r>
              <a:rPr lang="en-US" sz="2999">
                <a:solidFill>
                  <a:srgbClr val="000000"/>
                </a:solidFill>
                <a:latin typeface="DM Sans"/>
              </a:rPr>
              <a:t>“I got to understand how people in other disciplines feel about ChatGPT” </a:t>
            </a:r>
          </a:p>
        </p:txBody>
      </p:sp>
      <p:sp>
        <p:nvSpPr>
          <p:cNvPr id="8" name="TextBox 8"/>
          <p:cNvSpPr txBox="1"/>
          <p:nvPr/>
        </p:nvSpPr>
        <p:spPr>
          <a:xfrm>
            <a:off x="11972361" y="5656541"/>
            <a:ext cx="4591617" cy="1552575"/>
          </a:xfrm>
          <a:prstGeom prst="rect">
            <a:avLst/>
          </a:prstGeom>
        </p:spPr>
        <p:txBody>
          <a:bodyPr lIns="0" tIns="0" rIns="0" bIns="0" rtlCol="0" anchor="t">
            <a:spAutoFit/>
          </a:bodyPr>
          <a:lstStyle/>
          <a:p>
            <a:pPr algn="l">
              <a:lnSpc>
                <a:spcPts val="4199"/>
              </a:lnSpc>
            </a:pPr>
            <a:r>
              <a:rPr lang="en-US" sz="2999">
                <a:solidFill>
                  <a:srgbClr val="000000"/>
                </a:solidFill>
                <a:latin typeface="DM Sans"/>
              </a:rPr>
              <a:t>“...there was some debates with very different viewpoints...”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EFBF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rot="4432552">
            <a:off x="-766810" y="4096753"/>
            <a:ext cx="8872884" cy="8229600"/>
          </a:xfrm>
          <a:prstGeom prst="rect">
            <a:avLst/>
          </a:prstGeom>
        </p:spPr>
      </p:pic>
      <p:sp>
        <p:nvSpPr>
          <p:cNvPr id="3" name="AutoShape 3"/>
          <p:cNvSpPr/>
          <p:nvPr/>
        </p:nvSpPr>
        <p:spPr>
          <a:xfrm rot="-5400000">
            <a:off x="6873687" y="5138738"/>
            <a:ext cx="7340687" cy="0"/>
          </a:xfrm>
          <a:prstGeom prst="line">
            <a:avLst/>
          </a:prstGeom>
          <a:ln w="9525" cap="flat">
            <a:solidFill>
              <a:srgbClr val="000000"/>
            </a:solidFill>
            <a:prstDash val="solid"/>
            <a:headEnd type="none" w="sm" len="sm"/>
            <a:tailEnd type="none" w="sm" len="sm"/>
          </a:ln>
        </p:spPr>
      </p:sp>
      <p:grpSp>
        <p:nvGrpSpPr>
          <p:cNvPr id="4" name="Group 4"/>
          <p:cNvGrpSpPr/>
          <p:nvPr/>
        </p:nvGrpSpPr>
        <p:grpSpPr>
          <a:xfrm>
            <a:off x="1235347" y="1892319"/>
            <a:ext cx="7908653" cy="6502363"/>
            <a:chOff x="0" y="0"/>
            <a:chExt cx="10544871" cy="8669817"/>
          </a:xfrm>
        </p:grpSpPr>
        <p:sp>
          <p:nvSpPr>
            <p:cNvPr id="5" name="TextBox 5"/>
            <p:cNvSpPr txBox="1"/>
            <p:nvPr/>
          </p:nvSpPr>
          <p:spPr>
            <a:xfrm>
              <a:off x="0" y="-9525"/>
              <a:ext cx="10544871" cy="7324725"/>
            </a:xfrm>
            <a:prstGeom prst="rect">
              <a:avLst/>
            </a:prstGeom>
          </p:spPr>
          <p:txBody>
            <a:bodyPr lIns="0" tIns="0" rIns="0" bIns="0" rtlCol="0" anchor="t">
              <a:spAutoFit/>
            </a:bodyPr>
            <a:lstStyle/>
            <a:p>
              <a:pPr>
                <a:lnSpc>
                  <a:spcPts val="10800"/>
                </a:lnSpc>
                <a:spcBef>
                  <a:spcPct val="0"/>
                </a:spcBef>
              </a:pPr>
              <a:r>
                <a:rPr lang="en-US" sz="9000">
                  <a:solidFill>
                    <a:srgbClr val="000000"/>
                  </a:solidFill>
                  <a:latin typeface="DM Sans Bold"/>
                </a:rPr>
                <a:t>The session structure helped learning</a:t>
              </a:r>
            </a:p>
          </p:txBody>
        </p:sp>
        <p:sp>
          <p:nvSpPr>
            <p:cNvPr id="6" name="TextBox 6"/>
            <p:cNvSpPr txBox="1"/>
            <p:nvPr/>
          </p:nvSpPr>
          <p:spPr>
            <a:xfrm>
              <a:off x="0" y="7993592"/>
              <a:ext cx="10544871" cy="676225"/>
            </a:xfrm>
            <a:prstGeom prst="rect">
              <a:avLst/>
            </a:prstGeom>
          </p:spPr>
          <p:txBody>
            <a:bodyPr lIns="0" tIns="0" rIns="0" bIns="0" rtlCol="0" anchor="t">
              <a:spAutoFit/>
            </a:bodyPr>
            <a:lstStyle/>
            <a:p>
              <a:pPr>
                <a:lnSpc>
                  <a:spcPts val="4200"/>
                </a:lnSpc>
              </a:pPr>
              <a:endParaRPr/>
            </a:p>
          </p:txBody>
        </p:sp>
      </p:grpSp>
      <p:sp>
        <p:nvSpPr>
          <p:cNvPr id="7" name="TextBox 7"/>
          <p:cNvSpPr txBox="1"/>
          <p:nvPr/>
        </p:nvSpPr>
        <p:spPr>
          <a:xfrm>
            <a:off x="11972361" y="1670656"/>
            <a:ext cx="4591617" cy="3124200"/>
          </a:xfrm>
          <a:prstGeom prst="rect">
            <a:avLst/>
          </a:prstGeom>
        </p:spPr>
        <p:txBody>
          <a:bodyPr lIns="0" tIns="0" rIns="0" bIns="0" rtlCol="0" anchor="t">
            <a:spAutoFit/>
          </a:bodyPr>
          <a:lstStyle/>
          <a:p>
            <a:pPr algn="l">
              <a:lnSpc>
                <a:spcPts val="4199"/>
              </a:lnSpc>
            </a:pPr>
            <a:r>
              <a:rPr lang="en-US" sz="2999">
                <a:solidFill>
                  <a:srgbClr val="000000"/>
                </a:solidFill>
                <a:latin typeface="DM Sans"/>
              </a:rPr>
              <a:t>“I feel like having a very informal discussion was actually helpful as opposed to a structured session, we got to jump around topics” </a:t>
            </a:r>
          </a:p>
        </p:txBody>
      </p:sp>
      <p:sp>
        <p:nvSpPr>
          <p:cNvPr id="8" name="TextBox 8"/>
          <p:cNvSpPr txBox="1"/>
          <p:nvPr/>
        </p:nvSpPr>
        <p:spPr>
          <a:xfrm>
            <a:off x="11972361" y="5438670"/>
            <a:ext cx="4591617" cy="2076450"/>
          </a:xfrm>
          <a:prstGeom prst="rect">
            <a:avLst/>
          </a:prstGeom>
        </p:spPr>
        <p:txBody>
          <a:bodyPr lIns="0" tIns="0" rIns="0" bIns="0" rtlCol="0" anchor="t">
            <a:spAutoFit/>
          </a:bodyPr>
          <a:lstStyle/>
          <a:p>
            <a:pPr algn="l">
              <a:lnSpc>
                <a:spcPts val="4199"/>
              </a:lnSpc>
            </a:pPr>
            <a:r>
              <a:rPr lang="en-US" sz="2999">
                <a:solidFill>
                  <a:srgbClr val="000000"/>
                </a:solidFill>
                <a:latin typeface="DM Sans"/>
              </a:rPr>
              <a:t>“I feel I learned about GPT from my peers in the room, it was interesting to hear their opinions”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EFBF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1300928" y="5143500"/>
            <a:ext cx="5710131" cy="3202507"/>
          </a:xfrm>
          <a:prstGeom prst="rect">
            <a:avLst/>
          </a:prstGeom>
        </p:spPr>
      </p:pic>
      <p:pic>
        <p:nvPicPr>
          <p:cNvPr id="3" name="Picture 3"/>
          <p:cNvPicPr>
            <a:picLocks noChangeAspect="1"/>
          </p:cNvPicPr>
          <p:nvPr/>
        </p:nvPicPr>
        <p:blipFill>
          <a:blip r:embed="rId4"/>
          <a:srcRect/>
          <a:stretch>
            <a:fillRect/>
          </a:stretch>
        </p:blipFill>
        <p:spPr>
          <a:xfrm rot="-8545716">
            <a:off x="4046476" y="1028700"/>
            <a:ext cx="7962138" cy="8229600"/>
          </a:xfrm>
          <a:prstGeom prst="rect">
            <a:avLst/>
          </a:prstGeom>
        </p:spPr>
      </p:pic>
      <p:sp>
        <p:nvSpPr>
          <p:cNvPr id="4" name="AutoShape 4"/>
          <p:cNvSpPr/>
          <p:nvPr/>
        </p:nvSpPr>
        <p:spPr>
          <a:xfrm rot="-5400000">
            <a:off x="6873687" y="5138738"/>
            <a:ext cx="7340687" cy="0"/>
          </a:xfrm>
          <a:prstGeom prst="line">
            <a:avLst/>
          </a:prstGeom>
          <a:ln w="9525" cap="flat">
            <a:solidFill>
              <a:srgbClr val="000000"/>
            </a:solidFill>
            <a:prstDash val="solid"/>
            <a:headEnd type="none" w="sm" len="sm"/>
            <a:tailEnd type="none" w="sm" len="sm"/>
          </a:ln>
        </p:spPr>
      </p:sp>
      <p:grpSp>
        <p:nvGrpSpPr>
          <p:cNvPr id="5" name="Group 5"/>
          <p:cNvGrpSpPr/>
          <p:nvPr/>
        </p:nvGrpSpPr>
        <p:grpSpPr>
          <a:xfrm>
            <a:off x="1235347" y="1892319"/>
            <a:ext cx="7908653" cy="5130763"/>
            <a:chOff x="0" y="0"/>
            <a:chExt cx="10544871" cy="6841017"/>
          </a:xfrm>
        </p:grpSpPr>
        <p:sp>
          <p:nvSpPr>
            <p:cNvPr id="6" name="TextBox 6"/>
            <p:cNvSpPr txBox="1"/>
            <p:nvPr/>
          </p:nvSpPr>
          <p:spPr>
            <a:xfrm>
              <a:off x="0" y="-9525"/>
              <a:ext cx="10544871" cy="5495925"/>
            </a:xfrm>
            <a:prstGeom prst="rect">
              <a:avLst/>
            </a:prstGeom>
          </p:spPr>
          <p:txBody>
            <a:bodyPr lIns="0" tIns="0" rIns="0" bIns="0" rtlCol="0" anchor="t">
              <a:spAutoFit/>
            </a:bodyPr>
            <a:lstStyle/>
            <a:p>
              <a:pPr>
                <a:lnSpc>
                  <a:spcPts val="10800"/>
                </a:lnSpc>
                <a:spcBef>
                  <a:spcPct val="0"/>
                </a:spcBef>
              </a:pPr>
              <a:r>
                <a:rPr lang="en-US" sz="9000">
                  <a:solidFill>
                    <a:srgbClr val="000000"/>
                  </a:solidFill>
                  <a:latin typeface="DM Sans Bold"/>
                </a:rPr>
                <a:t>Overall feelings were very positive</a:t>
              </a:r>
            </a:p>
          </p:txBody>
        </p:sp>
        <p:sp>
          <p:nvSpPr>
            <p:cNvPr id="7" name="TextBox 7"/>
            <p:cNvSpPr txBox="1"/>
            <p:nvPr/>
          </p:nvSpPr>
          <p:spPr>
            <a:xfrm>
              <a:off x="0" y="6164792"/>
              <a:ext cx="10544871" cy="676225"/>
            </a:xfrm>
            <a:prstGeom prst="rect">
              <a:avLst/>
            </a:prstGeom>
          </p:spPr>
          <p:txBody>
            <a:bodyPr lIns="0" tIns="0" rIns="0" bIns="0" rtlCol="0" anchor="t">
              <a:spAutoFit/>
            </a:bodyPr>
            <a:lstStyle/>
            <a:p>
              <a:pPr>
                <a:lnSpc>
                  <a:spcPts val="4200"/>
                </a:lnSpc>
              </a:pPr>
              <a:endParaRPr/>
            </a:p>
          </p:txBody>
        </p:sp>
      </p:grpSp>
      <p:sp>
        <p:nvSpPr>
          <p:cNvPr id="8" name="TextBox 8"/>
          <p:cNvSpPr txBox="1"/>
          <p:nvPr/>
        </p:nvSpPr>
        <p:spPr>
          <a:xfrm>
            <a:off x="11475879" y="2381250"/>
            <a:ext cx="5535180" cy="2076450"/>
          </a:xfrm>
          <a:prstGeom prst="rect">
            <a:avLst/>
          </a:prstGeom>
        </p:spPr>
        <p:txBody>
          <a:bodyPr lIns="0" tIns="0" rIns="0" bIns="0" rtlCol="0" anchor="t">
            <a:spAutoFit/>
          </a:bodyPr>
          <a:lstStyle/>
          <a:p>
            <a:pPr algn="l">
              <a:lnSpc>
                <a:spcPts val="4199"/>
              </a:lnSpc>
            </a:pPr>
            <a:r>
              <a:rPr lang="en-US" sz="2999">
                <a:solidFill>
                  <a:srgbClr val="000000"/>
                </a:solidFill>
                <a:latin typeface="DM Sans"/>
              </a:rPr>
              <a:t>"Would you be more likely to talk to peers or colleagues about the topics we discussed today?"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3809" r="2942" b="14298"/>
          <a:stretch>
            <a:fillRect/>
          </a:stretch>
        </p:blipFill>
        <p:spPr>
          <a:xfrm>
            <a:off x="0" y="0"/>
            <a:ext cx="18288000" cy="10287000"/>
          </a:xfrm>
          <a:prstGeom prst="rect">
            <a:avLst/>
          </a:prstGeom>
        </p:spPr>
      </p:pic>
      <p:grpSp>
        <p:nvGrpSpPr>
          <p:cNvPr id="3" name="Group 3"/>
          <p:cNvGrpSpPr/>
          <p:nvPr/>
        </p:nvGrpSpPr>
        <p:grpSpPr>
          <a:xfrm>
            <a:off x="1028700" y="6984936"/>
            <a:ext cx="13022659" cy="3758902"/>
            <a:chOff x="0" y="0"/>
            <a:chExt cx="17363546" cy="5011870"/>
          </a:xfrm>
        </p:grpSpPr>
        <p:sp>
          <p:nvSpPr>
            <p:cNvPr id="4" name="TextBox 4"/>
            <p:cNvSpPr txBox="1"/>
            <p:nvPr/>
          </p:nvSpPr>
          <p:spPr>
            <a:xfrm>
              <a:off x="0" y="-9525"/>
              <a:ext cx="17363546" cy="3666728"/>
            </a:xfrm>
            <a:prstGeom prst="rect">
              <a:avLst/>
            </a:prstGeom>
          </p:spPr>
          <p:txBody>
            <a:bodyPr lIns="0" tIns="0" rIns="0" bIns="0" rtlCol="0" anchor="t">
              <a:spAutoFit/>
            </a:bodyPr>
            <a:lstStyle/>
            <a:p>
              <a:pPr>
                <a:lnSpc>
                  <a:spcPts val="10800"/>
                </a:lnSpc>
                <a:spcBef>
                  <a:spcPct val="0"/>
                </a:spcBef>
              </a:pPr>
              <a:r>
                <a:rPr lang="en-US" sz="9000">
                  <a:solidFill>
                    <a:srgbClr val="000000"/>
                  </a:solidFill>
                  <a:latin typeface="DM Sans Bold"/>
                </a:rPr>
                <a:t>We learned a lot about our researchers...</a:t>
              </a:r>
            </a:p>
          </p:txBody>
        </p:sp>
        <p:sp>
          <p:nvSpPr>
            <p:cNvPr id="5" name="TextBox 5"/>
            <p:cNvSpPr txBox="1"/>
            <p:nvPr/>
          </p:nvSpPr>
          <p:spPr>
            <a:xfrm>
              <a:off x="0" y="4335595"/>
              <a:ext cx="17363546" cy="676275"/>
            </a:xfrm>
            <a:prstGeom prst="rect">
              <a:avLst/>
            </a:prstGeom>
          </p:spPr>
          <p:txBody>
            <a:bodyPr lIns="0" tIns="0" rIns="0" bIns="0" rtlCol="0" anchor="t">
              <a:spAutoFit/>
            </a:bodyPr>
            <a:lstStyle/>
            <a:p>
              <a:pPr>
                <a:lnSpc>
                  <a:spcPts val="4200"/>
                </a:lnSpc>
              </a:pPr>
              <a:endParaRPr/>
            </a:p>
          </p:txBody>
        </p:sp>
      </p:grpSp>
      <p:sp>
        <p:nvSpPr>
          <p:cNvPr id="6" name="AutoShape 6"/>
          <p:cNvSpPr/>
          <p:nvPr/>
        </p:nvSpPr>
        <p:spPr>
          <a:xfrm>
            <a:off x="1028701" y="6975411"/>
            <a:ext cx="16230600" cy="4762"/>
          </a:xfrm>
          <a:prstGeom prst="line">
            <a:avLst/>
          </a:prstGeom>
          <a:ln w="9525" cap="flat">
            <a:solidFill>
              <a:srgbClr val="000000"/>
            </a:solidFill>
            <a:prstDash val="solid"/>
            <a:headEnd type="none" w="sm" len="sm"/>
            <a:tailEnd type="none" w="sm" len="sm"/>
          </a:ln>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l="4181" t="16456" r="15645" b="3370"/>
          <a:stretch>
            <a:fillRect/>
          </a:stretch>
        </p:blipFill>
        <p:spPr>
          <a:xfrm>
            <a:off x="0" y="0"/>
            <a:ext cx="18288000" cy="10287000"/>
          </a:xfrm>
          <a:prstGeom prst="rect">
            <a:avLst/>
          </a:prstGeom>
        </p:spPr>
      </p:pic>
      <p:sp>
        <p:nvSpPr>
          <p:cNvPr id="3" name="AutoShape 3"/>
          <p:cNvSpPr/>
          <p:nvPr/>
        </p:nvSpPr>
        <p:spPr>
          <a:xfrm>
            <a:off x="1028699" y="7009209"/>
            <a:ext cx="16230600" cy="4762"/>
          </a:xfrm>
          <a:prstGeom prst="line">
            <a:avLst/>
          </a:prstGeom>
          <a:ln w="9525" cap="flat">
            <a:solidFill>
              <a:srgbClr val="FEFBF5"/>
            </a:solidFill>
            <a:prstDash val="solid"/>
            <a:headEnd type="none" w="sm" len="sm"/>
            <a:tailEnd type="none" w="sm" len="sm"/>
          </a:ln>
        </p:spPr>
      </p:sp>
      <p:grpSp>
        <p:nvGrpSpPr>
          <p:cNvPr id="4" name="Group 4"/>
          <p:cNvGrpSpPr/>
          <p:nvPr/>
        </p:nvGrpSpPr>
        <p:grpSpPr>
          <a:xfrm>
            <a:off x="-122205" y="0"/>
            <a:ext cx="18410205" cy="10500561"/>
            <a:chOff x="0" y="0"/>
            <a:chExt cx="4848778" cy="2765580"/>
          </a:xfrm>
        </p:grpSpPr>
        <p:sp>
          <p:nvSpPr>
            <p:cNvPr id="5" name="Freeform 5"/>
            <p:cNvSpPr/>
            <p:nvPr/>
          </p:nvSpPr>
          <p:spPr>
            <a:xfrm>
              <a:off x="0" y="0"/>
              <a:ext cx="4848778" cy="2765580"/>
            </a:xfrm>
            <a:custGeom>
              <a:avLst/>
              <a:gdLst/>
              <a:ahLst/>
              <a:cxnLst/>
              <a:rect l="l" t="t" r="r" b="b"/>
              <a:pathLst>
                <a:path w="4848778" h="2765580">
                  <a:moveTo>
                    <a:pt x="0" y="0"/>
                  </a:moveTo>
                  <a:lnTo>
                    <a:pt x="4848778" y="0"/>
                  </a:lnTo>
                  <a:lnTo>
                    <a:pt x="4848778" y="2765580"/>
                  </a:lnTo>
                  <a:lnTo>
                    <a:pt x="0" y="2765580"/>
                  </a:lnTo>
                  <a:close/>
                </a:path>
              </a:pathLst>
            </a:custGeom>
            <a:gradFill rotWithShape="1">
              <a:gsLst>
                <a:gs pos="0">
                  <a:srgbClr val="000000">
                    <a:alpha val="38000"/>
                  </a:srgbClr>
                </a:gs>
                <a:gs pos="100000">
                  <a:srgbClr val="737373">
                    <a:alpha val="38000"/>
                  </a:srgbClr>
                </a:gs>
              </a:gsLst>
              <a:lin ang="0"/>
            </a:gradFill>
          </p:spPr>
        </p:sp>
        <p:sp>
          <p:nvSpPr>
            <p:cNvPr id="6" name="TextBox 6"/>
            <p:cNvSpPr txBox="1"/>
            <p:nvPr/>
          </p:nvSpPr>
          <p:spPr>
            <a:xfrm>
              <a:off x="0" y="-47625"/>
              <a:ext cx="812800" cy="860425"/>
            </a:xfrm>
            <a:prstGeom prst="rect">
              <a:avLst/>
            </a:prstGeom>
          </p:spPr>
          <p:txBody>
            <a:bodyPr lIns="50800" tIns="50800" rIns="50800" bIns="50800" rtlCol="0" anchor="ctr"/>
            <a:lstStyle/>
            <a:p>
              <a:pPr algn="ctr">
                <a:lnSpc>
                  <a:spcPts val="3359"/>
                </a:lnSpc>
              </a:pPr>
              <a:endParaRPr/>
            </a:p>
          </p:txBody>
        </p:sp>
      </p:grpSp>
      <p:sp>
        <p:nvSpPr>
          <p:cNvPr id="7" name="TextBox 7"/>
          <p:cNvSpPr txBox="1"/>
          <p:nvPr/>
        </p:nvSpPr>
        <p:spPr>
          <a:xfrm>
            <a:off x="1420845" y="7167761"/>
            <a:ext cx="15446307" cy="2752613"/>
          </a:xfrm>
          <a:prstGeom prst="rect">
            <a:avLst/>
          </a:prstGeom>
        </p:spPr>
        <p:txBody>
          <a:bodyPr lIns="0" tIns="0" rIns="0" bIns="0" rtlCol="0" anchor="t">
            <a:spAutoFit/>
          </a:bodyPr>
          <a:lstStyle/>
          <a:p>
            <a:pPr>
              <a:lnSpc>
                <a:spcPts val="7200"/>
              </a:lnSpc>
              <a:spcBef>
                <a:spcPct val="0"/>
              </a:spcBef>
            </a:pPr>
            <a:r>
              <a:rPr lang="en-US" sz="6000">
                <a:solidFill>
                  <a:srgbClr val="FFFFFF"/>
                </a:solidFill>
                <a:latin typeface="DM Sans Bold"/>
              </a:rPr>
              <a:t>It was valuable to be able to listen- we could spot new needs to develop our training and service offer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4220" r="17868" b="26480"/>
          <a:stretch>
            <a:fillRect/>
          </a:stretch>
        </p:blipFill>
        <p:spPr>
          <a:xfrm>
            <a:off x="0" y="0"/>
            <a:ext cx="18288000" cy="10287000"/>
          </a:xfrm>
          <a:prstGeom prst="rect">
            <a:avLst/>
          </a:prstGeom>
        </p:spPr>
      </p:pic>
      <p:sp>
        <p:nvSpPr>
          <p:cNvPr id="3" name="AutoShape 3"/>
          <p:cNvSpPr/>
          <p:nvPr/>
        </p:nvSpPr>
        <p:spPr>
          <a:xfrm rot="-5400000">
            <a:off x="3068065" y="5138738"/>
            <a:ext cx="7590766" cy="0"/>
          </a:xfrm>
          <a:prstGeom prst="line">
            <a:avLst/>
          </a:prstGeom>
          <a:ln w="9525" cap="flat">
            <a:solidFill>
              <a:srgbClr val="FFFFFF"/>
            </a:solidFill>
            <a:prstDash val="solid"/>
            <a:headEnd type="none" w="sm" len="sm"/>
            <a:tailEnd type="none" w="sm" len="sm"/>
          </a:ln>
        </p:spPr>
      </p:sp>
      <p:grpSp>
        <p:nvGrpSpPr>
          <p:cNvPr id="4" name="Group 4"/>
          <p:cNvGrpSpPr/>
          <p:nvPr/>
        </p:nvGrpSpPr>
        <p:grpSpPr>
          <a:xfrm>
            <a:off x="-135355" y="-123324"/>
            <a:ext cx="18943721" cy="10533647"/>
            <a:chOff x="0" y="0"/>
            <a:chExt cx="4989293" cy="2774294"/>
          </a:xfrm>
        </p:grpSpPr>
        <p:sp>
          <p:nvSpPr>
            <p:cNvPr id="5" name="Freeform 5"/>
            <p:cNvSpPr/>
            <p:nvPr/>
          </p:nvSpPr>
          <p:spPr>
            <a:xfrm>
              <a:off x="0" y="0"/>
              <a:ext cx="4989293" cy="2774294"/>
            </a:xfrm>
            <a:custGeom>
              <a:avLst/>
              <a:gdLst/>
              <a:ahLst/>
              <a:cxnLst/>
              <a:rect l="l" t="t" r="r" b="b"/>
              <a:pathLst>
                <a:path w="4989293" h="2774294">
                  <a:moveTo>
                    <a:pt x="0" y="0"/>
                  </a:moveTo>
                  <a:lnTo>
                    <a:pt x="4989293" y="0"/>
                  </a:lnTo>
                  <a:lnTo>
                    <a:pt x="4989293" y="2774294"/>
                  </a:lnTo>
                  <a:lnTo>
                    <a:pt x="0" y="2774294"/>
                  </a:lnTo>
                  <a:close/>
                </a:path>
              </a:pathLst>
            </a:custGeom>
            <a:gradFill rotWithShape="1">
              <a:gsLst>
                <a:gs pos="0">
                  <a:srgbClr val="000000">
                    <a:alpha val="26000"/>
                  </a:srgbClr>
                </a:gs>
                <a:gs pos="100000">
                  <a:srgbClr val="737373">
                    <a:alpha val="26000"/>
                  </a:srgbClr>
                </a:gs>
              </a:gsLst>
              <a:lin ang="0"/>
            </a:gradFill>
          </p:spPr>
        </p:sp>
        <p:sp>
          <p:nvSpPr>
            <p:cNvPr id="6" name="TextBox 6"/>
            <p:cNvSpPr txBox="1"/>
            <p:nvPr/>
          </p:nvSpPr>
          <p:spPr>
            <a:xfrm>
              <a:off x="0" y="-47625"/>
              <a:ext cx="812800" cy="860425"/>
            </a:xfrm>
            <a:prstGeom prst="rect">
              <a:avLst/>
            </a:prstGeom>
          </p:spPr>
          <p:txBody>
            <a:bodyPr lIns="50800" tIns="50800" rIns="50800" bIns="50800" rtlCol="0" anchor="ctr"/>
            <a:lstStyle/>
            <a:p>
              <a:pPr algn="ctr">
                <a:lnSpc>
                  <a:spcPts val="3359"/>
                </a:lnSpc>
              </a:pPr>
              <a:endParaRPr/>
            </a:p>
          </p:txBody>
        </p:sp>
      </p:grpSp>
      <p:sp>
        <p:nvSpPr>
          <p:cNvPr id="7" name="TextBox 7"/>
          <p:cNvSpPr txBox="1"/>
          <p:nvPr/>
        </p:nvSpPr>
        <p:spPr>
          <a:xfrm>
            <a:off x="1028700" y="1338592"/>
            <a:ext cx="5336133" cy="7324427"/>
          </a:xfrm>
          <a:prstGeom prst="rect">
            <a:avLst/>
          </a:prstGeom>
        </p:spPr>
        <p:txBody>
          <a:bodyPr lIns="0" tIns="0" rIns="0" bIns="0" rtlCol="0" anchor="t">
            <a:spAutoFit/>
          </a:bodyPr>
          <a:lstStyle/>
          <a:p>
            <a:pPr>
              <a:lnSpc>
                <a:spcPts val="7200"/>
              </a:lnSpc>
              <a:spcBef>
                <a:spcPct val="0"/>
              </a:spcBef>
            </a:pPr>
            <a:r>
              <a:rPr lang="en-US" sz="6000">
                <a:solidFill>
                  <a:srgbClr val="FFFFFF"/>
                </a:solidFill>
                <a:latin typeface="DM Sans Bold"/>
              </a:rPr>
              <a:t>Mistimed sessions, event clashes, failing to make ideas relevant, not promoting enough....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l="3854" t="3836" r="8193" b="21953"/>
          <a:stretch>
            <a:fillRect/>
          </a:stretch>
        </p:blipFill>
        <p:spPr>
          <a:xfrm>
            <a:off x="0" y="0"/>
            <a:ext cx="18288000" cy="10287000"/>
          </a:xfrm>
          <a:prstGeom prst="rect">
            <a:avLst/>
          </a:prstGeom>
        </p:spPr>
      </p:pic>
      <p:sp>
        <p:nvSpPr>
          <p:cNvPr id="3" name="AutoShape 3"/>
          <p:cNvSpPr/>
          <p:nvPr/>
        </p:nvSpPr>
        <p:spPr>
          <a:xfrm>
            <a:off x="1028701" y="2376038"/>
            <a:ext cx="16230600" cy="4762"/>
          </a:xfrm>
          <a:prstGeom prst="line">
            <a:avLst/>
          </a:prstGeom>
          <a:ln w="9525" cap="flat">
            <a:solidFill>
              <a:srgbClr val="FEFBF5"/>
            </a:solidFill>
            <a:prstDash val="solid"/>
            <a:headEnd type="none" w="sm" len="sm"/>
            <a:tailEnd type="none" w="sm" len="sm"/>
          </a:ln>
        </p:spPr>
      </p:sp>
      <p:sp>
        <p:nvSpPr>
          <p:cNvPr id="4" name="TextBox 4"/>
          <p:cNvSpPr txBox="1"/>
          <p:nvPr/>
        </p:nvSpPr>
        <p:spPr>
          <a:xfrm>
            <a:off x="1812993" y="1019175"/>
            <a:ext cx="15446307" cy="923888"/>
          </a:xfrm>
          <a:prstGeom prst="rect">
            <a:avLst/>
          </a:prstGeom>
        </p:spPr>
        <p:txBody>
          <a:bodyPr lIns="0" tIns="0" rIns="0" bIns="0" rtlCol="0" anchor="t">
            <a:spAutoFit/>
          </a:bodyPr>
          <a:lstStyle/>
          <a:p>
            <a:pPr>
              <a:lnSpc>
                <a:spcPts val="7200"/>
              </a:lnSpc>
              <a:spcBef>
                <a:spcPct val="0"/>
              </a:spcBef>
            </a:pPr>
            <a:r>
              <a:rPr lang="en-US" sz="6000">
                <a:solidFill>
                  <a:srgbClr val="FEFBF5"/>
                </a:solidFill>
                <a:latin typeface="DM Sans Bold"/>
              </a:rPr>
              <a:t>Going forwards- from sparks to flames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EFBF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1270559" y="-3540568"/>
            <a:ext cx="8291788" cy="8229600"/>
          </a:xfrm>
          <a:prstGeom prst="rect">
            <a:avLst/>
          </a:prstGeom>
        </p:spPr>
      </p:pic>
      <p:grpSp>
        <p:nvGrpSpPr>
          <p:cNvPr id="3" name="Group 3"/>
          <p:cNvGrpSpPr/>
          <p:nvPr/>
        </p:nvGrpSpPr>
        <p:grpSpPr>
          <a:xfrm>
            <a:off x="9764829" y="966384"/>
            <a:ext cx="6857828" cy="2472988"/>
            <a:chOff x="0" y="-47626"/>
            <a:chExt cx="5241210" cy="1890022"/>
          </a:xfrm>
        </p:grpSpPr>
        <p:sp>
          <p:nvSpPr>
            <p:cNvPr id="4" name="Freeform 4"/>
            <p:cNvSpPr/>
            <p:nvPr/>
          </p:nvSpPr>
          <p:spPr>
            <a:xfrm>
              <a:off x="0" y="0"/>
              <a:ext cx="5241210" cy="1842396"/>
            </a:xfrm>
            <a:custGeom>
              <a:avLst/>
              <a:gdLst/>
              <a:ahLst/>
              <a:cxnLst/>
              <a:rect l="l" t="t" r="r" b="b"/>
              <a:pathLst>
                <a:path w="5241210" h="1842396">
                  <a:moveTo>
                    <a:pt x="33868" y="0"/>
                  </a:moveTo>
                  <a:lnTo>
                    <a:pt x="5207342" y="0"/>
                  </a:lnTo>
                  <a:cubicBezTo>
                    <a:pt x="5226047" y="0"/>
                    <a:pt x="5241210" y="15163"/>
                    <a:pt x="5241210" y="33868"/>
                  </a:cubicBezTo>
                  <a:lnTo>
                    <a:pt x="5241210" y="1808529"/>
                  </a:lnTo>
                  <a:cubicBezTo>
                    <a:pt x="5241210" y="1817511"/>
                    <a:pt x="5237642" y="1826126"/>
                    <a:pt x="5231290" y="1832477"/>
                  </a:cubicBezTo>
                  <a:cubicBezTo>
                    <a:pt x="5224938" y="1838828"/>
                    <a:pt x="5216324" y="1842396"/>
                    <a:pt x="5207342" y="1842396"/>
                  </a:cubicBezTo>
                  <a:lnTo>
                    <a:pt x="33868" y="1842396"/>
                  </a:lnTo>
                  <a:cubicBezTo>
                    <a:pt x="15163" y="1842396"/>
                    <a:pt x="0" y="1827233"/>
                    <a:pt x="0" y="1808529"/>
                  </a:cubicBezTo>
                  <a:lnTo>
                    <a:pt x="0" y="33868"/>
                  </a:lnTo>
                  <a:cubicBezTo>
                    <a:pt x="0" y="15163"/>
                    <a:pt x="15163" y="0"/>
                    <a:pt x="33868" y="0"/>
                  </a:cubicBezTo>
                  <a:close/>
                </a:path>
              </a:pathLst>
            </a:custGeom>
            <a:solidFill>
              <a:srgbClr val="E0D2EF"/>
            </a:solidFill>
            <a:ln>
              <a:noFill/>
            </a:ln>
          </p:spPr>
        </p:sp>
        <p:sp>
          <p:nvSpPr>
            <p:cNvPr id="5" name="TextBox 5"/>
            <p:cNvSpPr txBox="1"/>
            <p:nvPr/>
          </p:nvSpPr>
          <p:spPr>
            <a:xfrm>
              <a:off x="0" y="-47626"/>
              <a:ext cx="5241208" cy="1823943"/>
            </a:xfrm>
            <a:prstGeom prst="rect">
              <a:avLst/>
            </a:prstGeom>
          </p:spPr>
          <p:txBody>
            <a:bodyPr lIns="254000" tIns="254000" rIns="254000" bIns="254000" rtlCol="0" anchor="ctr"/>
            <a:lstStyle/>
            <a:p>
              <a:pPr algn="just">
                <a:lnSpc>
                  <a:spcPts val="3219"/>
                </a:lnSpc>
              </a:pPr>
              <a:r>
                <a:rPr lang="en-US" sz="2400" dirty="0">
                  <a:solidFill>
                    <a:srgbClr val="000000"/>
                  </a:solidFill>
                  <a:latin typeface="DM Sans Bold"/>
                </a:rPr>
                <a:t>Kim Davis- Kim.Davis@plymouth.ac.uk</a:t>
              </a:r>
            </a:p>
            <a:p>
              <a:pPr algn="just">
                <a:lnSpc>
                  <a:spcPts val="3219"/>
                </a:lnSpc>
              </a:pPr>
              <a:r>
                <a:rPr lang="en-US" sz="2400" dirty="0">
                  <a:solidFill>
                    <a:srgbClr val="000000"/>
                  </a:solidFill>
                  <a:latin typeface="DM Sans Bold"/>
                </a:rPr>
                <a:t>@Kiminthelibrary</a:t>
              </a:r>
            </a:p>
            <a:p>
              <a:pPr algn="just">
                <a:lnSpc>
                  <a:spcPts val="3219"/>
                </a:lnSpc>
              </a:pPr>
              <a:endParaRPr lang="en-US" sz="2400" dirty="0">
                <a:solidFill>
                  <a:srgbClr val="000000"/>
                </a:solidFill>
                <a:latin typeface="DM Sans Bold"/>
              </a:endParaRPr>
            </a:p>
            <a:p>
              <a:pPr algn="just">
                <a:lnSpc>
                  <a:spcPts val="3219"/>
                </a:lnSpc>
              </a:pPr>
              <a:r>
                <a:rPr lang="en-US" sz="2400" dirty="0">
                  <a:solidFill>
                    <a:srgbClr val="000000"/>
                  </a:solidFill>
                  <a:latin typeface="DM Sans Bold"/>
                </a:rPr>
                <a:t>Tara Healy- Tara.Healy@plymouth.ac.uk</a:t>
              </a:r>
            </a:p>
            <a:p>
              <a:pPr algn="just">
                <a:lnSpc>
                  <a:spcPts val="3219"/>
                </a:lnSpc>
              </a:pPr>
              <a:r>
                <a:rPr lang="en-US" sz="2400" dirty="0">
                  <a:solidFill>
                    <a:srgbClr val="000000"/>
                  </a:solidFill>
                  <a:latin typeface="DM Sans Bold"/>
                </a:rPr>
                <a:t>@_tarahealy</a:t>
              </a:r>
            </a:p>
          </p:txBody>
        </p:sp>
      </p:grpSp>
      <p:sp>
        <p:nvSpPr>
          <p:cNvPr id="6" name="TextBox 6"/>
          <p:cNvSpPr txBox="1"/>
          <p:nvPr/>
        </p:nvSpPr>
        <p:spPr>
          <a:xfrm>
            <a:off x="1409573" y="621800"/>
            <a:ext cx="7456939" cy="2752427"/>
          </a:xfrm>
          <a:prstGeom prst="rect">
            <a:avLst/>
          </a:prstGeom>
        </p:spPr>
        <p:txBody>
          <a:bodyPr lIns="0" tIns="0" rIns="0" bIns="0" rtlCol="0" anchor="t">
            <a:spAutoFit/>
          </a:bodyPr>
          <a:lstStyle/>
          <a:p>
            <a:pPr>
              <a:lnSpc>
                <a:spcPts val="10800"/>
              </a:lnSpc>
            </a:pPr>
            <a:r>
              <a:rPr lang="en-US" sz="9000">
                <a:solidFill>
                  <a:srgbClr val="000000"/>
                </a:solidFill>
                <a:latin typeface="DM Sans Bold"/>
              </a:rPr>
              <a:t>Thank you</a:t>
            </a:r>
          </a:p>
          <a:p>
            <a:pPr marL="0" lvl="0" indent="0" algn="l">
              <a:lnSpc>
                <a:spcPts val="10800"/>
              </a:lnSpc>
              <a:spcBef>
                <a:spcPct val="0"/>
              </a:spcBef>
            </a:pPr>
            <a:r>
              <a:rPr lang="en-US" sz="9000">
                <a:solidFill>
                  <a:srgbClr val="000000"/>
                </a:solidFill>
                <a:latin typeface="DM Sans Bold"/>
              </a:rPr>
              <a:t>for listening</a:t>
            </a:r>
          </a:p>
        </p:txBody>
      </p:sp>
      <p:sp>
        <p:nvSpPr>
          <p:cNvPr id="7" name="AutoShape 7"/>
          <p:cNvSpPr/>
          <p:nvPr/>
        </p:nvSpPr>
        <p:spPr>
          <a:xfrm>
            <a:off x="1507003" y="3588539"/>
            <a:ext cx="15115652" cy="0"/>
          </a:xfrm>
          <a:prstGeom prst="line">
            <a:avLst/>
          </a:prstGeom>
          <a:ln w="9525" cap="flat">
            <a:solidFill>
              <a:srgbClr val="000000"/>
            </a:solidFill>
            <a:prstDash val="solid"/>
            <a:headEnd type="none" w="sm" len="sm"/>
            <a:tailEnd type="none" w="sm" len="sm"/>
          </a:ln>
        </p:spPr>
      </p:sp>
      <p:sp>
        <p:nvSpPr>
          <p:cNvPr id="8" name="TextBox 8"/>
          <p:cNvSpPr txBox="1"/>
          <p:nvPr/>
        </p:nvSpPr>
        <p:spPr>
          <a:xfrm>
            <a:off x="1766388" y="4043042"/>
            <a:ext cx="5091611" cy="887021"/>
          </a:xfrm>
          <a:prstGeom prst="rect">
            <a:avLst/>
          </a:prstGeom>
        </p:spPr>
        <p:txBody>
          <a:bodyPr wrap="square" lIns="0" tIns="0" rIns="0" bIns="0" rtlCol="0" anchor="t">
            <a:spAutoFit/>
          </a:bodyPr>
          <a:lstStyle/>
          <a:p>
            <a:pPr algn="ctr">
              <a:lnSpc>
                <a:spcPts val="7279"/>
              </a:lnSpc>
            </a:pPr>
            <a:r>
              <a:rPr lang="en-US" sz="5199" dirty="0">
                <a:solidFill>
                  <a:srgbClr val="000000"/>
                </a:solidFill>
                <a:latin typeface="Canva Sans Bold"/>
              </a:rPr>
              <a:t>Image Credits</a:t>
            </a:r>
          </a:p>
        </p:txBody>
      </p:sp>
      <p:grpSp>
        <p:nvGrpSpPr>
          <p:cNvPr id="9" name="Group 9"/>
          <p:cNvGrpSpPr/>
          <p:nvPr/>
        </p:nvGrpSpPr>
        <p:grpSpPr>
          <a:xfrm>
            <a:off x="1409573" y="5143500"/>
            <a:ext cx="10342860" cy="4390480"/>
            <a:chOff x="0" y="0"/>
            <a:chExt cx="13790480" cy="5853974"/>
          </a:xfrm>
        </p:grpSpPr>
        <p:sp>
          <p:nvSpPr>
            <p:cNvPr id="10" name="TextBox 10"/>
            <p:cNvSpPr txBox="1"/>
            <p:nvPr/>
          </p:nvSpPr>
          <p:spPr>
            <a:xfrm>
              <a:off x="0" y="-66675"/>
              <a:ext cx="13002694" cy="676225"/>
            </a:xfrm>
            <a:prstGeom prst="rect">
              <a:avLst/>
            </a:prstGeom>
          </p:spPr>
          <p:txBody>
            <a:bodyPr lIns="0" tIns="0" rIns="0" bIns="0" rtlCol="0" anchor="t">
              <a:spAutoFit/>
            </a:bodyPr>
            <a:lstStyle/>
            <a:p>
              <a:pPr marL="647700" lvl="1" indent="-323850">
                <a:lnSpc>
                  <a:spcPts val="4200"/>
                </a:lnSpc>
                <a:buFont typeface="Arial"/>
                <a:buChar char="•"/>
              </a:pPr>
              <a:r>
                <a:rPr lang="en-US" sz="3000" dirty="0">
                  <a:solidFill>
                    <a:srgbClr val="000000"/>
                  </a:solidFill>
                  <a:latin typeface="DM Sans"/>
                </a:rPr>
                <a:t>Slide 3- Photo by Daniel Thomas on Unsplash</a:t>
              </a:r>
            </a:p>
          </p:txBody>
        </p:sp>
        <p:sp>
          <p:nvSpPr>
            <p:cNvPr id="11" name="TextBox 11"/>
            <p:cNvSpPr txBox="1"/>
            <p:nvPr/>
          </p:nvSpPr>
          <p:spPr>
            <a:xfrm>
              <a:off x="0" y="3679247"/>
              <a:ext cx="13002694" cy="676225"/>
            </a:xfrm>
            <a:prstGeom prst="rect">
              <a:avLst/>
            </a:prstGeom>
          </p:spPr>
          <p:txBody>
            <a:bodyPr lIns="0" tIns="0" rIns="0" bIns="0" rtlCol="0" anchor="t">
              <a:spAutoFit/>
            </a:bodyPr>
            <a:lstStyle/>
            <a:p>
              <a:pPr marL="647700" lvl="1" indent="-323850">
                <a:lnSpc>
                  <a:spcPts val="4200"/>
                </a:lnSpc>
                <a:buFont typeface="Arial"/>
                <a:buChar char="•"/>
              </a:pPr>
              <a:r>
                <a:rPr lang="en-US" sz="3000" dirty="0">
                  <a:solidFill>
                    <a:srgbClr val="000000"/>
                  </a:solidFill>
                  <a:latin typeface="DM Sans"/>
                </a:rPr>
                <a:t>Slide 17- Photo by </a:t>
              </a:r>
              <a:r>
                <a:rPr lang="en-US" sz="3000" dirty="0" err="1">
                  <a:solidFill>
                    <a:srgbClr val="000000"/>
                  </a:solidFill>
                  <a:latin typeface="DM Sans"/>
                </a:rPr>
                <a:t>Ashin</a:t>
              </a:r>
              <a:r>
                <a:rPr lang="en-US" sz="3000" dirty="0">
                  <a:solidFill>
                    <a:srgbClr val="000000"/>
                  </a:solidFill>
                  <a:latin typeface="DM Sans"/>
                </a:rPr>
                <a:t> K Suresh on Unsplash</a:t>
              </a:r>
            </a:p>
          </p:txBody>
        </p:sp>
        <p:sp>
          <p:nvSpPr>
            <p:cNvPr id="12" name="TextBox 12"/>
            <p:cNvSpPr txBox="1"/>
            <p:nvPr/>
          </p:nvSpPr>
          <p:spPr>
            <a:xfrm>
              <a:off x="0" y="4428498"/>
              <a:ext cx="13002694" cy="676225"/>
            </a:xfrm>
            <a:prstGeom prst="rect">
              <a:avLst/>
            </a:prstGeom>
          </p:spPr>
          <p:txBody>
            <a:bodyPr lIns="0" tIns="0" rIns="0" bIns="0" rtlCol="0" anchor="t">
              <a:spAutoFit/>
            </a:bodyPr>
            <a:lstStyle/>
            <a:p>
              <a:pPr marL="647700" lvl="1" indent="-323850">
                <a:lnSpc>
                  <a:spcPts val="4200"/>
                </a:lnSpc>
                <a:buFont typeface="Arial"/>
                <a:buChar char="•"/>
              </a:pPr>
              <a:r>
                <a:rPr lang="en-US" sz="3000" dirty="0">
                  <a:solidFill>
                    <a:srgbClr val="000000"/>
                  </a:solidFill>
                  <a:latin typeface="DM Sans"/>
                </a:rPr>
                <a:t>Slide 18- Photo by Sarah Kilian on Unsplash</a:t>
              </a:r>
            </a:p>
          </p:txBody>
        </p:sp>
        <p:sp>
          <p:nvSpPr>
            <p:cNvPr id="13" name="TextBox 13"/>
            <p:cNvSpPr txBox="1"/>
            <p:nvPr/>
          </p:nvSpPr>
          <p:spPr>
            <a:xfrm>
              <a:off x="0" y="682246"/>
              <a:ext cx="13002694" cy="676225"/>
            </a:xfrm>
            <a:prstGeom prst="rect">
              <a:avLst/>
            </a:prstGeom>
          </p:spPr>
          <p:txBody>
            <a:bodyPr lIns="0" tIns="0" rIns="0" bIns="0" rtlCol="0" anchor="t">
              <a:spAutoFit/>
            </a:bodyPr>
            <a:lstStyle/>
            <a:p>
              <a:pPr marL="647700" lvl="1" indent="-323850">
                <a:lnSpc>
                  <a:spcPts val="4200"/>
                </a:lnSpc>
                <a:buFont typeface="Arial"/>
                <a:buChar char="•"/>
              </a:pPr>
              <a:r>
                <a:rPr lang="en-US" sz="3000" dirty="0">
                  <a:solidFill>
                    <a:srgbClr val="000000"/>
                  </a:solidFill>
                  <a:latin typeface="DM Sans"/>
                </a:rPr>
                <a:t>Slide 5- Photo by Alex McCarthy on Unsplash</a:t>
              </a:r>
              <a:endParaRPr lang="en-US" sz="3000" dirty="0">
                <a:solidFill>
                  <a:srgbClr val="000000"/>
                </a:solidFill>
                <a:latin typeface="DM Sans"/>
                <a:hlinkClick r:id="rId4" tooltip="https://unsplash.com/images/things/fireworks?utm_source=unsplash&amp;utm_medium=referral&amp;utm_content=creditCopyText"/>
              </a:endParaRPr>
            </a:p>
          </p:txBody>
        </p:sp>
        <p:sp>
          <p:nvSpPr>
            <p:cNvPr id="14" name="TextBox 14"/>
            <p:cNvSpPr txBox="1"/>
            <p:nvPr/>
          </p:nvSpPr>
          <p:spPr>
            <a:xfrm>
              <a:off x="0" y="5177748"/>
              <a:ext cx="13634079" cy="676225"/>
            </a:xfrm>
            <a:prstGeom prst="rect">
              <a:avLst/>
            </a:prstGeom>
          </p:spPr>
          <p:txBody>
            <a:bodyPr lIns="0" tIns="0" rIns="0" bIns="0" rtlCol="0" anchor="t">
              <a:spAutoFit/>
            </a:bodyPr>
            <a:lstStyle/>
            <a:p>
              <a:pPr marL="647700" lvl="1" indent="-323850">
                <a:lnSpc>
                  <a:spcPts val="4200"/>
                </a:lnSpc>
                <a:buFont typeface="Arial"/>
                <a:buChar char="•"/>
              </a:pPr>
              <a:r>
                <a:rPr lang="en-US" sz="3000" dirty="0">
                  <a:solidFill>
                    <a:srgbClr val="000000"/>
                  </a:solidFill>
                  <a:latin typeface="DM Sans"/>
                </a:rPr>
                <a:t>Slide 19- Photo by Jonas Von </a:t>
              </a:r>
              <a:r>
                <a:rPr lang="en-US" sz="3000" dirty="0" err="1">
                  <a:solidFill>
                    <a:srgbClr val="000000"/>
                  </a:solidFill>
                  <a:latin typeface="DM Sans"/>
                </a:rPr>
                <a:t>Werne</a:t>
              </a:r>
              <a:r>
                <a:rPr lang="en-US" sz="3000" dirty="0">
                  <a:solidFill>
                    <a:srgbClr val="000000"/>
                  </a:solidFill>
                  <a:latin typeface="DM Sans"/>
                </a:rPr>
                <a:t> on Unsplash</a:t>
              </a:r>
              <a:endParaRPr lang="en-US" sz="3000" dirty="0">
                <a:solidFill>
                  <a:srgbClr val="000000"/>
                </a:solidFill>
                <a:latin typeface="DM Sans"/>
                <a:hlinkClick r:id="rId4" tooltip="https://unsplash.com/images/things/fireworks?utm_source=unsplash&amp;utm_medium=referral&amp;utm_content=creditCopyText"/>
              </a:endParaRPr>
            </a:p>
          </p:txBody>
        </p:sp>
        <p:sp>
          <p:nvSpPr>
            <p:cNvPr id="15" name="TextBox 15"/>
            <p:cNvSpPr txBox="1"/>
            <p:nvPr/>
          </p:nvSpPr>
          <p:spPr>
            <a:xfrm>
              <a:off x="0" y="1431496"/>
              <a:ext cx="12160251" cy="676225"/>
            </a:xfrm>
            <a:prstGeom prst="rect">
              <a:avLst/>
            </a:prstGeom>
          </p:spPr>
          <p:txBody>
            <a:bodyPr lIns="0" tIns="0" rIns="0" bIns="0" rtlCol="0" anchor="t">
              <a:spAutoFit/>
            </a:bodyPr>
            <a:lstStyle/>
            <a:p>
              <a:pPr marL="647700" lvl="1" indent="-323850">
                <a:lnSpc>
                  <a:spcPts val="4200"/>
                </a:lnSpc>
                <a:buFont typeface="Arial"/>
                <a:buChar char="•"/>
              </a:pPr>
              <a:r>
                <a:rPr lang="en-US" sz="3000" dirty="0">
                  <a:solidFill>
                    <a:srgbClr val="000000"/>
                  </a:solidFill>
                  <a:latin typeface="DM Sans"/>
                </a:rPr>
                <a:t>Slide 8- Photo by Matt Botsford on Unsplash</a:t>
              </a:r>
            </a:p>
          </p:txBody>
        </p:sp>
        <p:sp>
          <p:nvSpPr>
            <p:cNvPr id="16" name="TextBox 16"/>
            <p:cNvSpPr txBox="1"/>
            <p:nvPr/>
          </p:nvSpPr>
          <p:spPr>
            <a:xfrm>
              <a:off x="0" y="2180747"/>
              <a:ext cx="13790480" cy="676225"/>
            </a:xfrm>
            <a:prstGeom prst="rect">
              <a:avLst/>
            </a:prstGeom>
          </p:spPr>
          <p:txBody>
            <a:bodyPr lIns="0" tIns="0" rIns="0" bIns="0" rtlCol="0" anchor="t">
              <a:spAutoFit/>
            </a:bodyPr>
            <a:lstStyle/>
            <a:p>
              <a:pPr marL="647700" lvl="1" indent="-323850">
                <a:lnSpc>
                  <a:spcPts val="4200"/>
                </a:lnSpc>
                <a:buFont typeface="Arial"/>
                <a:buChar char="•"/>
              </a:pPr>
              <a:r>
                <a:rPr lang="en-US" sz="3000" dirty="0">
                  <a:solidFill>
                    <a:srgbClr val="000000"/>
                  </a:solidFill>
                  <a:latin typeface="DM Sans"/>
                </a:rPr>
                <a:t>Slides 9 &amp; 10- Photo by Jakub </a:t>
              </a:r>
              <a:r>
                <a:rPr lang="en-US" sz="3000" dirty="0" err="1">
                  <a:solidFill>
                    <a:srgbClr val="000000"/>
                  </a:solidFill>
                  <a:latin typeface="DM Sans"/>
                </a:rPr>
                <a:t>Dziubak</a:t>
              </a:r>
              <a:r>
                <a:rPr lang="en-US" sz="3000" dirty="0">
                  <a:solidFill>
                    <a:srgbClr val="000000"/>
                  </a:solidFill>
                  <a:latin typeface="DM Sans"/>
                </a:rPr>
                <a:t> on Unsplash</a:t>
              </a:r>
            </a:p>
          </p:txBody>
        </p:sp>
        <p:sp>
          <p:nvSpPr>
            <p:cNvPr id="17" name="TextBox 17"/>
            <p:cNvSpPr txBox="1"/>
            <p:nvPr/>
          </p:nvSpPr>
          <p:spPr>
            <a:xfrm>
              <a:off x="0" y="2929997"/>
              <a:ext cx="13251324" cy="676225"/>
            </a:xfrm>
            <a:prstGeom prst="rect">
              <a:avLst/>
            </a:prstGeom>
          </p:spPr>
          <p:txBody>
            <a:bodyPr lIns="0" tIns="0" rIns="0" bIns="0" rtlCol="0" anchor="t">
              <a:spAutoFit/>
            </a:bodyPr>
            <a:lstStyle/>
            <a:p>
              <a:pPr marL="647700" lvl="1" indent="-323850">
                <a:lnSpc>
                  <a:spcPts val="4200"/>
                </a:lnSpc>
                <a:buFont typeface="Arial"/>
                <a:buChar char="•"/>
              </a:pPr>
              <a:r>
                <a:rPr lang="en-US" sz="3000" dirty="0">
                  <a:solidFill>
                    <a:srgbClr val="000000"/>
                  </a:solidFill>
                  <a:latin typeface="DM Sans"/>
                </a:rPr>
                <a:t>Slide 16- Photo by Johnathan Kemper on Unsplash</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TotalTime>
  <Words>2040</Words>
  <Application>Microsoft Office PowerPoint</Application>
  <PresentationFormat>Custom</PresentationFormat>
  <Paragraphs>174</Paragraphs>
  <Slides>20</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Segoe UI</vt:lpstr>
      <vt:lpstr>Calibri</vt:lpstr>
      <vt:lpstr>Arial</vt:lpstr>
      <vt:lpstr>Canva Sans Bold</vt:lpstr>
      <vt:lpstr>DM Sans</vt:lpstr>
      <vt:lpstr>DM Sans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Beige Pastel Orange Pastel Purple Professional Gradients College Thesis Education Presentation</dc:title>
  <cp:lastModifiedBy>Kim Davis</cp:lastModifiedBy>
  <cp:revision>40</cp:revision>
  <dcterms:created xsi:type="dcterms:W3CDTF">2006-08-16T00:00:00Z</dcterms:created>
  <dcterms:modified xsi:type="dcterms:W3CDTF">2023-07-07T16:32:41Z</dcterms:modified>
  <dc:identifier>DAFh2QD_h8A</dc:identifier>
</cp:coreProperties>
</file>